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4"/>
  </p:sldMasterIdLst>
  <p:notesMasterIdLst>
    <p:notesMasterId r:id="rId26"/>
  </p:notesMasterIdLst>
  <p:sldIdLst>
    <p:sldId id="259" r:id="rId5"/>
    <p:sldId id="296" r:id="rId6"/>
    <p:sldId id="341" r:id="rId7"/>
    <p:sldId id="361" r:id="rId8"/>
    <p:sldId id="363" r:id="rId9"/>
    <p:sldId id="364" r:id="rId10"/>
    <p:sldId id="365" r:id="rId11"/>
    <p:sldId id="366" r:id="rId12"/>
    <p:sldId id="369" r:id="rId13"/>
    <p:sldId id="370" r:id="rId14"/>
    <p:sldId id="371" r:id="rId15"/>
    <p:sldId id="372" r:id="rId16"/>
    <p:sldId id="373" r:id="rId17"/>
    <p:sldId id="374" r:id="rId18"/>
    <p:sldId id="383" r:id="rId19"/>
    <p:sldId id="384" r:id="rId20"/>
    <p:sldId id="385" r:id="rId21"/>
    <p:sldId id="380" r:id="rId22"/>
    <p:sldId id="381" r:id="rId23"/>
    <p:sldId id="382" r:id="rId24"/>
    <p:sldId id="3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EDC"/>
    <a:srgbClr val="005B89"/>
    <a:srgbClr val="84BD00"/>
    <a:srgbClr val="449DDC"/>
    <a:srgbClr val="D39922"/>
    <a:srgbClr val="FFC41D"/>
    <a:srgbClr val="27C6B3"/>
    <a:srgbClr val="4094D1"/>
    <a:srgbClr val="3F9ED8"/>
    <a:srgbClr val="3C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66"/>
    <p:restoredTop sz="84830"/>
  </p:normalViewPr>
  <p:slideViewPr>
    <p:cSldViewPr snapToGrid="0" snapToObjects="1">
      <p:cViewPr varScale="1">
        <p:scale>
          <a:sx n="107" d="100"/>
          <a:sy n="107" d="100"/>
        </p:scale>
        <p:origin x="1688" y="176"/>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11/11/2020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students’ attention to the SHOES acronym on the slide.</a:t>
            </a:r>
          </a:p>
          <a:p>
            <a:pPr lvl="0"/>
            <a:r>
              <a:rPr lang="en-US" sz="1200" kern="1200" dirty="0">
                <a:solidFill>
                  <a:schemeClr val="tx1"/>
                </a:solidFill>
                <a:effectLst/>
                <a:latin typeface="+mn-lt"/>
                <a:ea typeface="+mn-ea"/>
                <a:cs typeface="+mn-cs"/>
              </a:rPr>
              <a:t>Review and/or explain that each letter in SHOES can help us understand what someone is seeing, thinking, and feeling. We can also use it to think about ourselves.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If students already completed the </a:t>
            </a:r>
            <a:r>
              <a:rPr lang="en-US" sz="1200" i="1" kern="1200" dirty="0">
                <a:solidFill>
                  <a:schemeClr val="tx1"/>
                </a:solidFill>
                <a:effectLst/>
                <a:latin typeface="+mn-lt"/>
                <a:ea typeface="+mn-ea"/>
                <a:cs typeface="+mn-cs"/>
              </a:rPr>
              <a:t>3-5 Time to Create</a:t>
            </a:r>
            <a:r>
              <a:rPr lang="en-US" sz="1200" kern="1200" dirty="0">
                <a:solidFill>
                  <a:schemeClr val="tx1"/>
                </a:solidFill>
                <a:effectLst/>
                <a:latin typeface="+mn-lt"/>
                <a:ea typeface="+mn-ea"/>
                <a:cs typeface="+mn-cs"/>
              </a:rPr>
              <a:t> digital learning bundle, they should remember the SHOES acronym. Regardless, the following activity will help them take a deeper dive into this subject.</a:t>
            </a:r>
          </a:p>
          <a:p>
            <a:pPr lvl="0"/>
            <a:r>
              <a:rPr lang="en-US" sz="1200" kern="1200" dirty="0">
                <a:solidFill>
                  <a:schemeClr val="tx1"/>
                </a:solidFill>
                <a:effectLst/>
                <a:latin typeface="+mn-lt"/>
                <a:ea typeface="+mn-ea"/>
                <a:cs typeface="+mn-cs"/>
              </a:rPr>
              <a:t>Click to fill in the last “S” in SHOES with “</a:t>
            </a:r>
            <a:r>
              <a:rPr lang="en-US" sz="1200" i="0" kern="1200" dirty="0">
                <a:solidFill>
                  <a:schemeClr val="tx1"/>
                </a:solidFill>
                <a:effectLst/>
                <a:latin typeface="+mn-lt"/>
                <a:ea typeface="+mn-ea"/>
                <a:cs typeface="+mn-cs"/>
              </a:rPr>
              <a:t>Surroundings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Explain that for this activity, the class will pretend they are at an amusement park with their friend’s family, and they are in line to go on the biggest roller coaster they have ever seen. It even goes upside down. This is their </a:t>
            </a:r>
            <a:r>
              <a:rPr lang="en-US" sz="1200" i="0" kern="1200" dirty="0">
                <a:solidFill>
                  <a:schemeClr val="tx1"/>
                </a:solidFill>
                <a:effectLst/>
                <a:latin typeface="+mn-lt"/>
                <a:ea typeface="+mn-ea"/>
                <a:cs typeface="+mn-cs"/>
              </a:rPr>
              <a:t>surroundings</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Next, divide the class into eight groups of mixed ability levels.</a:t>
            </a:r>
          </a:p>
          <a:p>
            <a:pPr lvl="0"/>
            <a:r>
              <a:rPr lang="en-US" sz="1200" kern="1200" dirty="0">
                <a:solidFill>
                  <a:schemeClr val="tx1"/>
                </a:solidFill>
                <a:effectLst/>
                <a:latin typeface="+mn-lt"/>
                <a:ea typeface="+mn-ea"/>
                <a:cs typeface="+mn-cs"/>
              </a:rPr>
              <a:t>Click once and explain that each group will be preparing a presentation about one letter of SHOES. The goal of the presentation will be to teach the rest of the class how the letter can be used to understand our own feelings and the feelings of others. Two groups will focus on each letter.</a:t>
            </a:r>
          </a:p>
          <a:p>
            <a:pPr lvl="0"/>
            <a:r>
              <a:rPr lang="en-US" sz="1200" kern="1200" dirty="0">
                <a:solidFill>
                  <a:schemeClr val="tx1"/>
                </a:solidFill>
                <a:effectLst/>
                <a:latin typeface="+mn-lt"/>
                <a:ea typeface="+mn-ea"/>
                <a:cs typeface="+mn-cs"/>
              </a:rPr>
              <a:t>With the roller coaster surroundings in mind, distribute one SHOES card* from </a:t>
            </a:r>
            <a:r>
              <a:rPr lang="en-US" sz="1200" i="0" kern="1200" dirty="0">
                <a:solidFill>
                  <a:schemeClr val="tx1"/>
                </a:solidFill>
                <a:effectLst/>
                <a:latin typeface="+mn-lt"/>
                <a:ea typeface="+mn-ea"/>
                <a:cs typeface="+mn-cs"/>
              </a:rPr>
              <a:t>Handout 3</a:t>
            </a:r>
            <a:r>
              <a:rPr lang="en-US" sz="1200" kern="1200" dirty="0">
                <a:solidFill>
                  <a:schemeClr val="tx1"/>
                </a:solidFill>
                <a:effectLst/>
                <a:latin typeface="+mn-lt"/>
                <a:ea typeface="+mn-ea"/>
                <a:cs typeface="+mn-cs"/>
              </a:rPr>
              <a:t> to each group.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There is a Part A card and a Part B card for each letter—so one group should receive the </a:t>
            </a:r>
            <a:r>
              <a:rPr lang="en-US" sz="1200" i="0" u="none" kern="1200" dirty="0">
                <a:solidFill>
                  <a:schemeClr val="tx1"/>
                </a:solidFill>
                <a:effectLst/>
                <a:latin typeface="+mn-lt"/>
                <a:ea typeface="+mn-ea"/>
                <a:cs typeface="+mn-cs"/>
              </a:rPr>
              <a:t>How People Act Part A Card, one group should receive How People Act Part B Card, etc. </a:t>
            </a:r>
          </a:p>
          <a:p>
            <a:pPr lvl="0"/>
            <a:r>
              <a:rPr lang="en-US" sz="1200" kern="1200" dirty="0">
                <a:solidFill>
                  <a:schemeClr val="tx1"/>
                </a:solidFill>
                <a:effectLst/>
                <a:latin typeface="+mn-lt"/>
                <a:ea typeface="+mn-ea"/>
                <a:cs typeface="+mn-cs"/>
              </a:rPr>
              <a:t>Click twice to display a sample card on the screen.</a:t>
            </a:r>
          </a:p>
          <a:p>
            <a:pPr lvl="0"/>
            <a:r>
              <a:rPr lang="en-US" sz="1200" kern="1200" dirty="0">
                <a:solidFill>
                  <a:schemeClr val="tx1"/>
                </a:solidFill>
                <a:effectLst/>
                <a:latin typeface="+mn-lt"/>
                <a:ea typeface="+mn-ea"/>
                <a:cs typeface="+mn-cs"/>
              </a:rPr>
              <a:t>Review the card and explain that every card has two sections:</a:t>
            </a:r>
          </a:p>
          <a:p>
            <a:pPr lvl="1"/>
            <a:r>
              <a:rPr lang="en-US" sz="1200" kern="1200" dirty="0">
                <a:solidFill>
                  <a:schemeClr val="tx1"/>
                </a:solidFill>
                <a:effectLst/>
                <a:latin typeface="+mn-lt"/>
                <a:ea typeface="+mn-ea"/>
                <a:cs typeface="+mn-cs"/>
              </a:rPr>
              <a:t> a </a:t>
            </a:r>
            <a:r>
              <a:rPr lang="en-US" sz="1200" i="0" kern="1200" dirty="0">
                <a:solidFill>
                  <a:schemeClr val="tx1"/>
                </a:solidFill>
                <a:effectLst/>
                <a:latin typeface="+mn-lt"/>
                <a:ea typeface="+mn-ea"/>
                <a:cs typeface="+mn-cs"/>
              </a:rPr>
              <a:t>Read and Learn section that helps students understand the concept</a:t>
            </a:r>
          </a:p>
          <a:p>
            <a:pPr lvl="1"/>
            <a:r>
              <a:rPr lang="en-US" sz="1200" i="0" kern="1200" dirty="0">
                <a:solidFill>
                  <a:schemeClr val="tx1"/>
                </a:solidFill>
                <a:effectLst/>
                <a:latin typeface="+mn-lt"/>
                <a:ea typeface="+mn-ea"/>
                <a:cs typeface="+mn-cs"/>
              </a:rPr>
              <a:t> a Share section </a:t>
            </a:r>
            <a:r>
              <a:rPr lang="en-US" sz="1200" kern="1200" dirty="0">
                <a:solidFill>
                  <a:schemeClr val="tx1"/>
                </a:solidFill>
                <a:effectLst/>
                <a:latin typeface="+mn-lt"/>
                <a:ea typeface="+mn-ea"/>
                <a:cs typeface="+mn-cs"/>
              </a:rPr>
              <a:t>that explains what the group should be ready to share with the class </a:t>
            </a:r>
          </a:p>
          <a:p>
            <a:pPr lvl="0"/>
            <a:r>
              <a:rPr lang="en-US" sz="1200" kern="1200" dirty="0">
                <a:solidFill>
                  <a:schemeClr val="tx1"/>
                </a:solidFill>
                <a:effectLst/>
                <a:latin typeface="+mn-lt"/>
                <a:ea typeface="+mn-ea"/>
                <a:cs typeface="+mn-cs"/>
              </a:rPr>
              <a:t>Be sure to also explain that everyone’s card is different, so each group must follow the directions on its own card. Let the students know they may ask you if they have any questions.</a:t>
            </a:r>
          </a:p>
          <a:p>
            <a:pPr lvl="0"/>
            <a:r>
              <a:rPr lang="en-US" sz="1200" kern="1200" dirty="0">
                <a:solidFill>
                  <a:schemeClr val="tx1"/>
                </a:solidFill>
                <a:effectLst/>
                <a:latin typeface="+mn-lt"/>
                <a:ea typeface="+mn-ea"/>
                <a:cs typeface="+mn-cs"/>
              </a:rPr>
              <a:t>Then click two more times. Encourage groups to read their card and begin working on their presentations.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23445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When groups are ready to present, </a:t>
            </a:r>
            <a:r>
              <a:rPr lang="en-US" sz="1200" i="0" kern="1200" dirty="0">
                <a:solidFill>
                  <a:schemeClr val="tx1"/>
                </a:solidFill>
                <a:effectLst/>
                <a:latin typeface="+mn-lt"/>
                <a:ea typeface="+mn-ea"/>
                <a:cs typeface="+mn-cs"/>
              </a:rPr>
              <a:t>bring the students back together.</a:t>
            </a:r>
          </a:p>
          <a:p>
            <a:pPr lvl="0"/>
            <a:r>
              <a:rPr lang="en-US" sz="1200" i="0" kern="1200" dirty="0">
                <a:solidFill>
                  <a:schemeClr val="tx1"/>
                </a:solidFill>
                <a:effectLst/>
                <a:latin typeface="+mn-lt"/>
                <a:ea typeface="+mn-ea"/>
                <a:cs typeface="+mn-cs"/>
              </a:rPr>
              <a:t>Pass out one Handout 4: Shoes Notes</a:t>
            </a:r>
            <a:r>
              <a:rPr lang="en-US" sz="1200" kern="1200" dirty="0">
                <a:solidFill>
                  <a:schemeClr val="tx1"/>
                </a:solidFill>
                <a:effectLst/>
                <a:latin typeface="+mn-lt"/>
                <a:ea typeface="+mn-ea"/>
                <a:cs typeface="+mn-cs"/>
              </a:rPr>
              <a:t> to each student. </a:t>
            </a:r>
          </a:p>
          <a:p>
            <a:pPr lvl="0"/>
            <a:r>
              <a:rPr lang="en-US" sz="1200" kern="1200" dirty="0">
                <a:solidFill>
                  <a:schemeClr val="tx1"/>
                </a:solidFill>
                <a:effectLst/>
                <a:latin typeface="+mn-lt"/>
                <a:ea typeface="+mn-ea"/>
                <a:cs typeface="+mn-cs"/>
              </a:rPr>
              <a:t>As groups share, encourage students in the audience to take notes on at least one important tip they learn from each presentation that may help them put themselves in someone else’s shoes in the future.</a:t>
            </a:r>
          </a:p>
          <a:p>
            <a:pPr lvl="0"/>
            <a:r>
              <a:rPr lang="en-US" sz="1200" kern="1200" dirty="0">
                <a:solidFill>
                  <a:schemeClr val="tx1"/>
                </a:solidFill>
                <a:effectLst/>
                <a:latin typeface="+mn-lt"/>
                <a:ea typeface="+mn-ea"/>
                <a:cs typeface="+mn-cs"/>
              </a:rPr>
              <a:t>Then call up groups one at a time, beginning </a:t>
            </a:r>
            <a:r>
              <a:rPr lang="en-US" sz="1200" i="0" kern="1200" dirty="0">
                <a:solidFill>
                  <a:schemeClr val="tx1"/>
                </a:solidFill>
                <a:effectLst/>
                <a:latin typeface="+mn-lt"/>
                <a:ea typeface="+mn-ea"/>
                <a:cs typeface="+mn-cs"/>
              </a:rPr>
              <a:t>with Sound of Voice Part A, then Sound of Voice Part B, moving on to How They Act Part A, and so on. Click once to bring </a:t>
            </a:r>
            <a:r>
              <a:rPr lang="en-US" sz="1200" kern="1200" dirty="0">
                <a:solidFill>
                  <a:schemeClr val="tx1"/>
                </a:solidFill>
                <a:effectLst/>
                <a:latin typeface="+mn-lt"/>
                <a:ea typeface="+mn-ea"/>
                <a:cs typeface="+mn-cs"/>
              </a:rPr>
              <a:t>up each new SHOES letter as groups present.</a:t>
            </a:r>
          </a:p>
          <a:p>
            <a:pPr lvl="0"/>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Each A presentation should provide an overview of the concept whereas each B presentation should act out specific examples.</a:t>
            </a:r>
          </a:p>
          <a:p>
            <a:pPr lvl="0"/>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Once all presentations are complete, wrap up by explaining that SHOES can help us figure out our own emotions too. It’s not always easy to know exactly how we feel, but thinking about these letters can help.</a:t>
            </a:r>
          </a:p>
          <a:p>
            <a:pPr lvl="0"/>
            <a:r>
              <a:rPr lang="en-US" sz="1200" kern="1200" dirty="0">
                <a:solidFill>
                  <a:schemeClr val="tx1"/>
                </a:solidFill>
                <a:effectLst/>
                <a:latin typeface="+mn-lt"/>
                <a:ea typeface="+mn-ea"/>
                <a:cs typeface="+mn-cs"/>
              </a:rPr>
              <a:t>When we try to figure out how we feel or how someone else feels, it’s almost like we’re detectives solving a mystery:</a:t>
            </a:r>
          </a:p>
          <a:p>
            <a:pPr lvl="1"/>
            <a:r>
              <a:rPr lang="en-US" sz="1200" kern="1200" dirty="0">
                <a:solidFill>
                  <a:schemeClr val="tx1"/>
                </a:solidFill>
                <a:effectLst/>
                <a:latin typeface="+mn-lt"/>
                <a:ea typeface="+mn-ea"/>
                <a:cs typeface="+mn-cs"/>
              </a:rPr>
              <a:t>Some clues may be easy to spot, and some may be harder.</a:t>
            </a:r>
          </a:p>
          <a:p>
            <a:pPr lvl="1"/>
            <a:r>
              <a:rPr lang="en-US" sz="1200" kern="1200" dirty="0">
                <a:solidFill>
                  <a:schemeClr val="tx1"/>
                </a:solidFill>
                <a:effectLst/>
                <a:latin typeface="+mn-lt"/>
                <a:ea typeface="+mn-ea"/>
                <a:cs typeface="+mn-cs"/>
              </a:rPr>
              <a:t>No matter what, each part of SHOES gives us a little clue into someone’s feelings. The more clues we can collect, the better we can understand where someone else is coming from.</a:t>
            </a:r>
          </a:p>
          <a:p>
            <a:pPr lvl="1"/>
            <a:r>
              <a:rPr lang="en-US" sz="1200" kern="1200" dirty="0">
                <a:solidFill>
                  <a:schemeClr val="tx1"/>
                </a:solidFill>
                <a:effectLst/>
                <a:latin typeface="+mn-lt"/>
                <a:ea typeface="+mn-ea"/>
                <a:cs typeface="+mn-cs"/>
              </a:rPr>
              <a:t>Once we understand where someone is coming from, we can respond kindly and thoughtfully.</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348866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Explain that students will now apply what they learned from the group presentations to make a pledge to continue putting themselves in others’ shoes. </a:t>
            </a:r>
          </a:p>
          <a:p>
            <a:pPr lvl="0"/>
            <a:r>
              <a:rPr lang="en-US" sz="1200" kern="1200" dirty="0">
                <a:solidFill>
                  <a:schemeClr val="tx1"/>
                </a:solidFill>
                <a:effectLst/>
                <a:latin typeface="+mn-lt"/>
                <a:ea typeface="+mn-ea"/>
                <a:cs typeface="+mn-cs"/>
              </a:rPr>
              <a:t>Tell students that if they are mindful of putting themselves into someone else’s shoes and continue to practice it, it will get easier. Eventually they will be able to focus on more than one part of </a:t>
            </a:r>
            <a:r>
              <a:rPr lang="en-US" sz="1200" i="1" kern="1200" dirty="0">
                <a:solidFill>
                  <a:schemeClr val="tx1"/>
                </a:solidFill>
                <a:effectLst/>
                <a:latin typeface="+mn-lt"/>
                <a:ea typeface="+mn-ea"/>
                <a:cs typeface="+mn-cs"/>
              </a:rPr>
              <a:t>SHOES</a:t>
            </a:r>
            <a:r>
              <a:rPr lang="en-US" sz="1200" kern="1200" dirty="0">
                <a:solidFill>
                  <a:schemeClr val="tx1"/>
                </a:solidFill>
                <a:effectLst/>
                <a:latin typeface="+mn-lt"/>
                <a:ea typeface="+mn-ea"/>
                <a:cs typeface="+mn-cs"/>
              </a:rPr>
              <a:t> at the same time—which will help them better understand how someone else feels!</a:t>
            </a:r>
          </a:p>
          <a:p>
            <a:pPr lvl="0"/>
            <a:r>
              <a:rPr lang="en-US" sz="1200" kern="1200" dirty="0">
                <a:solidFill>
                  <a:schemeClr val="tx1"/>
                </a:solidFill>
                <a:effectLst/>
                <a:latin typeface="+mn-lt"/>
                <a:ea typeface="+mn-ea"/>
                <a:cs typeface="+mn-cs"/>
              </a:rPr>
              <a:t>Distribute one </a:t>
            </a:r>
            <a:r>
              <a:rPr lang="en-US" sz="1200" b="1" i="1" kern="1200" dirty="0">
                <a:solidFill>
                  <a:schemeClr val="tx1"/>
                </a:solidFill>
                <a:effectLst/>
                <a:latin typeface="+mn-lt"/>
                <a:ea typeface="+mn-ea"/>
                <a:cs typeface="+mn-cs"/>
              </a:rPr>
              <a:t>Handout 5: My Pledge</a:t>
            </a:r>
            <a:r>
              <a:rPr lang="en-US" sz="1200" kern="1200" dirty="0">
                <a:solidFill>
                  <a:schemeClr val="tx1"/>
                </a:solidFill>
                <a:effectLst/>
                <a:latin typeface="+mn-lt"/>
                <a:ea typeface="+mn-ea"/>
                <a:cs typeface="+mn-cs"/>
              </a:rPr>
              <a:t> to each student. </a:t>
            </a:r>
          </a:p>
          <a:p>
            <a:pPr marL="0" marR="0" lvl="0" indent="0">
              <a:lnSpc>
                <a:spcPct val="107000"/>
              </a:lnSpc>
              <a:spcBef>
                <a:spcPts val="0"/>
              </a:spcBef>
              <a:spcAft>
                <a:spcPts val="0"/>
              </a:spcAft>
              <a:buFont typeface="Symbol" panose="05050102010706020507" pitchFamily="18" charset="2"/>
              <a:buNone/>
            </a:pPr>
            <a:endParaRPr lang="en-US" sz="1200" kern="1200" dirty="0">
              <a:solidFill>
                <a:schemeClr val="tx1"/>
              </a:solidFill>
              <a:effectLst/>
              <a:highlight>
                <a:srgbClr val="FFFF00"/>
              </a:highlight>
              <a:latin typeface="+mn-lt"/>
              <a:ea typeface="+mn-ea"/>
              <a:cs typeface="+mn-cs"/>
            </a:endParaRPr>
          </a:p>
          <a:p>
            <a:pPr marL="0" marR="0" lvl="0" indent="0">
              <a:lnSpc>
                <a:spcPct val="107000"/>
              </a:lnSpc>
              <a:spcBef>
                <a:spcPts val="0"/>
              </a:spcBef>
              <a:spcAft>
                <a:spcPts val="0"/>
              </a:spcAft>
              <a:buFont typeface="Symbol" panose="05050102010706020507" pitchFamily="18" charset="2"/>
              <a:buNone/>
            </a:pPr>
            <a:r>
              <a:rPr lang="en-US" sz="1100" dirty="0">
                <a:effectLst/>
                <a:highlight>
                  <a:srgbClr val="FFFF00"/>
                </a:highlight>
                <a:latin typeface="Arial" panose="020B0604020202020204" pitchFamily="34" charset="0"/>
                <a:ea typeface="Calibri" panose="020F0502020204030204" pitchFamily="34" charset="0"/>
                <a:cs typeface="Calibri" panose="020F0502020204030204" pitchFamily="34" charset="0"/>
              </a:rPr>
              <a:t>Review the text on the pledge sheet and explain that students should fill in the blanks with at least one tip for each part of SHOES. </a:t>
            </a:r>
            <a:r>
              <a:rPr lang="en-US" sz="1100" dirty="0">
                <a:effectLst/>
                <a:highlight>
                  <a:srgbClr val="FFFF00"/>
                </a:highlight>
                <a:latin typeface="Arial" panose="020B0604020202020204" pitchFamily="34" charset="0"/>
                <a:ea typeface="Cambria" panose="02040503050406030204" pitchFamily="18" charset="0"/>
                <a:cs typeface="Times New Roman" panose="02020603050405020304" pitchFamily="18" charset="0"/>
              </a:rPr>
              <a:t>For instance, a student could complete the “I can try to better understand how people feel from the sound of their voice by paying attention to…” phrase with “whether they are speaking quietly or loudly,” “whether their voice sounds weak or strong,” etc.</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Encourage students to use their presentation notes to pick a tip or strategy that will be helpful to them!</a:t>
            </a:r>
          </a:p>
          <a:p>
            <a:pPr lvl="0"/>
            <a:r>
              <a:rPr lang="en-US" sz="1200" kern="1200" dirty="0">
                <a:solidFill>
                  <a:schemeClr val="tx1"/>
                </a:solidFill>
                <a:effectLst/>
                <a:latin typeface="+mn-lt"/>
                <a:ea typeface="+mn-ea"/>
                <a:cs typeface="+mn-cs"/>
              </a:rPr>
              <a:t>Give students a few minutes to fill in their pledge sheets. It may be beneficial to discuss their ideas with a peer.</a:t>
            </a:r>
          </a:p>
          <a:p>
            <a:pPr lvl="0"/>
            <a:r>
              <a:rPr lang="en-US" sz="1200" kern="1200" dirty="0">
                <a:solidFill>
                  <a:schemeClr val="tx1"/>
                </a:solidFill>
                <a:effectLst/>
                <a:latin typeface="+mn-lt"/>
                <a:ea typeface="+mn-ea"/>
                <a:cs typeface="+mn-cs"/>
              </a:rPr>
              <a:t>Then regroup and challenge the students to begin following their pledge today, both at school and at home. To accomplish this, they will need to be mindful and practice putting themselves into other people’s shoes whenever possible.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Students will be asked to think about their pledge at the beginning of next session, so either encourage students to put their pledge sheets in a safe place or collect them for safe keeping.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409325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the third session by asking students to take out their </a:t>
            </a:r>
            <a:r>
              <a:rPr lang="en-US" sz="1200" b="1" i="1" kern="1200" dirty="0">
                <a:solidFill>
                  <a:schemeClr val="tx1"/>
                </a:solidFill>
                <a:effectLst/>
                <a:latin typeface="+mn-lt"/>
                <a:ea typeface="+mn-ea"/>
                <a:cs typeface="+mn-cs"/>
              </a:rPr>
              <a:t>Handout 5: My Pledge</a:t>
            </a:r>
            <a:r>
              <a:rPr lang="en-US" sz="1200" kern="1200" dirty="0">
                <a:solidFill>
                  <a:schemeClr val="tx1"/>
                </a:solidFill>
                <a:effectLst/>
                <a:latin typeface="+mn-lt"/>
                <a:ea typeface="+mn-ea"/>
                <a:cs typeface="+mn-cs"/>
              </a:rPr>
              <a:t> (or redistribute it to the students). </a:t>
            </a:r>
          </a:p>
          <a:p>
            <a:pPr lvl="0"/>
            <a:r>
              <a:rPr lang="en-US" sz="1200" kern="1200" dirty="0">
                <a:solidFill>
                  <a:schemeClr val="tx1"/>
                </a:solidFill>
                <a:effectLst/>
                <a:latin typeface="+mn-lt"/>
                <a:ea typeface="+mn-ea"/>
                <a:cs typeface="+mn-cs"/>
              </a:rPr>
              <a:t>Then encourage the class to sit on the floor in a circle or semicircle and join the students by sitting at their level.</a:t>
            </a:r>
          </a:p>
          <a:p>
            <a:pPr lvl="0"/>
            <a:r>
              <a:rPr lang="en-US" sz="1200" kern="1200" dirty="0">
                <a:solidFill>
                  <a:schemeClr val="tx1"/>
                </a:solidFill>
                <a:effectLst/>
                <a:latin typeface="+mn-lt"/>
                <a:ea typeface="+mn-ea"/>
                <a:cs typeface="+mn-cs"/>
              </a:rPr>
              <a:t>Briefly review the </a:t>
            </a:r>
            <a:r>
              <a:rPr lang="en-US" sz="1200" i="1" kern="1200" dirty="0">
                <a:solidFill>
                  <a:schemeClr val="tx1"/>
                </a:solidFill>
                <a:effectLst/>
                <a:latin typeface="+mn-lt"/>
                <a:ea typeface="+mn-ea"/>
                <a:cs typeface="+mn-cs"/>
              </a:rPr>
              <a:t>SHOES</a:t>
            </a:r>
            <a:r>
              <a:rPr lang="en-US" sz="1200" kern="1200" dirty="0">
                <a:solidFill>
                  <a:schemeClr val="tx1"/>
                </a:solidFill>
                <a:effectLst/>
                <a:latin typeface="+mn-lt"/>
                <a:ea typeface="+mn-ea"/>
                <a:cs typeface="+mn-cs"/>
              </a:rPr>
              <a:t> acronym letter by letter. </a:t>
            </a:r>
          </a:p>
          <a:p>
            <a:pPr lvl="0"/>
            <a:r>
              <a:rPr lang="en-US" sz="1200" kern="1200" dirty="0">
                <a:solidFill>
                  <a:schemeClr val="tx1"/>
                </a:solidFill>
                <a:effectLst/>
                <a:latin typeface="+mn-lt"/>
                <a:ea typeface="+mn-ea"/>
                <a:cs typeface="+mn-cs"/>
              </a:rPr>
              <a:t>As you read each part, encourage students to share what they have done since last class session to be more mindful of this part of </a:t>
            </a:r>
            <a:r>
              <a:rPr lang="en-US" sz="1200" i="1" kern="1200" dirty="0">
                <a:solidFill>
                  <a:schemeClr val="tx1"/>
                </a:solidFill>
                <a:effectLst/>
                <a:latin typeface="+mn-lt"/>
                <a:ea typeface="+mn-ea"/>
                <a:cs typeface="+mn-cs"/>
              </a:rPr>
              <a:t>SHOES</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Click to reveal a checkmark as students share about each letter before you move on to the next one.</a:t>
            </a: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278857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Then explain that while being able to put ourselves into other people’s shoes is one important way to understand others, there are also other ways to treat people well and with respect.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to project and read the following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understand others are unique.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want to learn more about everyone I meet. </a:t>
            </a:r>
          </a:p>
          <a:p>
            <a:r>
              <a:rPr lang="en-US" sz="1200" kern="1200" dirty="0">
                <a:solidFill>
                  <a:schemeClr val="tx1"/>
                </a:solidFill>
                <a:effectLst/>
                <a:latin typeface="+mn-lt"/>
                <a:ea typeface="+mn-ea"/>
                <a:cs typeface="+mn-cs"/>
              </a:rPr>
              <a:t>I want to step into their shoes and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see what they are going through.</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am a friend. I support and trust.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Working together is a must.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Kind and caring I will be.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listen to you. You listen to me.</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students to help you identify text details: According to these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what are some other ways that we can treat others well and be a good friend?</a:t>
            </a: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24313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Review and/or explain that one way to be a kind and caring friend is to listen. When you listen, you are taking time to understand the other person.</a:t>
            </a:r>
          </a:p>
          <a:p>
            <a:pPr lvl="0"/>
            <a:r>
              <a:rPr lang="en-US" sz="1200" kern="1200" dirty="0">
                <a:solidFill>
                  <a:schemeClr val="tx1"/>
                </a:solidFill>
                <a:effectLst/>
                <a:latin typeface="+mn-lt"/>
                <a:ea typeface="+mn-ea"/>
                <a:cs typeface="+mn-cs"/>
              </a:rPr>
              <a:t>Tell students that many of them know some of the skills they need to be a good listener.</a:t>
            </a:r>
          </a:p>
          <a:p>
            <a:pPr lvl="0"/>
            <a:r>
              <a:rPr lang="en-US" sz="1200" kern="1200" dirty="0">
                <a:solidFill>
                  <a:schemeClr val="tx1"/>
                </a:solidFill>
                <a:effectLst/>
                <a:latin typeface="+mn-lt"/>
                <a:ea typeface="+mn-ea"/>
                <a:cs typeface="+mn-cs"/>
              </a:rPr>
              <a:t>To prove it, ask students to pretend that they’re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listening. What would they look like?</a:t>
            </a:r>
          </a:p>
          <a:p>
            <a:pPr lvl="0"/>
            <a:r>
              <a:rPr lang="en-US" sz="1200" kern="1200" dirty="0">
                <a:solidFill>
                  <a:schemeClr val="tx1"/>
                </a:solidFill>
                <a:effectLst/>
                <a:latin typeface="+mn-lt"/>
                <a:ea typeface="+mn-ea"/>
                <a:cs typeface="+mn-cs"/>
              </a:rPr>
              <a:t>Explain that this is the key difference between hearing and listening. When people look like the students do now, they can likely hear the sounds that are coming out of your mouth. But because they are not trying to understand what you say, they are not truly listening.</a:t>
            </a:r>
          </a:p>
          <a:p>
            <a:pPr lvl="0"/>
            <a:r>
              <a:rPr lang="en-US" sz="1200" kern="1200" dirty="0">
                <a:solidFill>
                  <a:schemeClr val="tx1"/>
                </a:solidFill>
                <a:effectLst/>
                <a:latin typeface="+mn-lt"/>
                <a:ea typeface="+mn-ea"/>
                <a:cs typeface="+mn-cs"/>
              </a:rPr>
              <a:t>Click twice and explain that when you are truly listening, it is called “active” listening—because someone is actively choosing to listen and pay attention.</a:t>
            </a:r>
          </a:p>
          <a:p>
            <a:pPr lvl="0"/>
            <a:r>
              <a:rPr lang="en-US" sz="1200" kern="1200" dirty="0">
                <a:solidFill>
                  <a:schemeClr val="tx1"/>
                </a:solidFill>
                <a:effectLst/>
                <a:latin typeface="+mn-lt"/>
                <a:ea typeface="+mn-ea"/>
                <a:cs typeface="+mn-cs"/>
              </a:rPr>
              <a:t>Click again and explain that active listening consists of 3Fs:</a:t>
            </a:r>
          </a:p>
          <a:p>
            <a:pPr lvl="1"/>
            <a:r>
              <a:rPr lang="en-US" sz="1200" b="1" kern="1200" dirty="0">
                <a:solidFill>
                  <a:schemeClr val="tx1"/>
                </a:solidFill>
                <a:effectLst/>
                <a:latin typeface="+mn-lt"/>
                <a:ea typeface="+mn-ea"/>
                <a:cs typeface="+mn-cs"/>
              </a:rPr>
              <a:t>Focus</a:t>
            </a:r>
            <a:r>
              <a:rPr lang="en-US" sz="1200" kern="1200" dirty="0">
                <a:solidFill>
                  <a:schemeClr val="tx1"/>
                </a:solidFill>
                <a:effectLst/>
                <a:latin typeface="+mn-lt"/>
                <a:ea typeface="+mn-ea"/>
                <a:cs typeface="+mn-cs"/>
              </a:rPr>
              <a:t>: Pay attention with your eyes, your ears, and your energy</a:t>
            </a:r>
          </a:p>
          <a:p>
            <a:pPr lvl="1"/>
            <a:r>
              <a:rPr lang="en-US" sz="1200" b="1" kern="1200" dirty="0">
                <a:solidFill>
                  <a:schemeClr val="tx1"/>
                </a:solidFill>
                <a:effectLst/>
                <a:latin typeface="+mn-lt"/>
                <a:ea typeface="+mn-ea"/>
                <a:cs typeface="+mn-cs"/>
              </a:rPr>
              <a:t>Figure it out: </a:t>
            </a:r>
            <a:r>
              <a:rPr lang="en-US" sz="1200" kern="1200" dirty="0">
                <a:solidFill>
                  <a:schemeClr val="tx1"/>
                </a:solidFill>
                <a:effectLst/>
                <a:latin typeface="+mn-lt"/>
                <a:ea typeface="+mn-ea"/>
                <a:cs typeface="+mn-cs"/>
              </a:rPr>
              <a:t>Ask questions and/or restate what you heard the person say</a:t>
            </a:r>
          </a:p>
          <a:p>
            <a:pPr lvl="1"/>
            <a:r>
              <a:rPr lang="en-US" sz="1200" b="1" kern="1200" dirty="0">
                <a:solidFill>
                  <a:schemeClr val="tx1"/>
                </a:solidFill>
                <a:effectLst/>
                <a:latin typeface="+mn-lt"/>
                <a:ea typeface="+mn-ea"/>
                <a:cs typeface="+mn-cs"/>
              </a:rPr>
              <a:t>Follow through</a:t>
            </a:r>
            <a:r>
              <a:rPr lang="en-US" sz="1200" kern="1200" dirty="0">
                <a:solidFill>
                  <a:schemeClr val="tx1"/>
                </a:solidFill>
                <a:effectLst/>
                <a:latin typeface="+mn-lt"/>
                <a:ea typeface="+mn-ea"/>
                <a:cs typeface="+mn-cs"/>
              </a:rPr>
              <a:t>: Do what was asked or what you agreed to</a:t>
            </a: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427528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Explain that students are about to practice active listening.</a:t>
            </a:r>
          </a:p>
          <a:p>
            <a:pPr lvl="0"/>
            <a:r>
              <a:rPr lang="en-US" sz="1200" kern="1200" dirty="0">
                <a:solidFill>
                  <a:schemeClr val="tx1"/>
                </a:solidFill>
                <a:effectLst/>
                <a:latin typeface="+mn-lt"/>
                <a:ea typeface="+mn-ea"/>
                <a:cs typeface="+mn-cs"/>
              </a:rPr>
              <a:t>Pair students with one another and instruct them to sit back to back with a pencil in hand and a notebook or clipboard to bear on.</a:t>
            </a:r>
          </a:p>
          <a:p>
            <a:pPr lvl="0"/>
            <a:r>
              <a:rPr lang="en-US" sz="1200" kern="1200" dirty="0">
                <a:solidFill>
                  <a:schemeClr val="tx1"/>
                </a:solidFill>
                <a:effectLst/>
                <a:latin typeface="+mn-lt"/>
                <a:ea typeface="+mn-ea"/>
                <a:cs typeface="+mn-cs"/>
              </a:rPr>
              <a:t>Pass out </a:t>
            </a:r>
            <a:r>
              <a:rPr lang="en-US" sz="1200" i="0" kern="1200" dirty="0">
                <a:solidFill>
                  <a:schemeClr val="tx1"/>
                </a:solidFill>
                <a:effectLst/>
                <a:latin typeface="+mn-lt"/>
                <a:ea typeface="+mn-ea"/>
                <a:cs typeface="+mn-cs"/>
              </a:rPr>
              <a:t>Handout 6: Active Listening to </a:t>
            </a:r>
            <a:r>
              <a:rPr lang="en-US" sz="1200" kern="1200" dirty="0">
                <a:solidFill>
                  <a:schemeClr val="tx1"/>
                </a:solidFill>
                <a:effectLst/>
                <a:latin typeface="+mn-lt"/>
                <a:ea typeface="+mn-ea"/>
                <a:cs typeface="+mn-cs"/>
              </a:rPr>
              <a:t>each student.</a:t>
            </a:r>
          </a:p>
          <a:p>
            <a:pPr lvl="0"/>
            <a:r>
              <a:rPr lang="en-US" sz="1200" kern="1200" dirty="0">
                <a:solidFill>
                  <a:schemeClr val="tx1"/>
                </a:solidFill>
                <a:effectLst/>
                <a:latin typeface="+mn-lt"/>
                <a:ea typeface="+mn-ea"/>
                <a:cs typeface="+mn-cs"/>
              </a:rPr>
              <a:t>Explain that each partner will have just a few minutes to draw an imaginary creature in the top rectangle. The picture must show the imaginary creature’s face and body. The oval shape in the rectangle must be included somewhere in the drawing. There should be nothing else in the drawing other than the creature.</a:t>
            </a:r>
          </a:p>
          <a:p>
            <a:pPr lvl="0"/>
            <a:r>
              <a:rPr lang="en-US" sz="1200" kern="1200" dirty="0">
                <a:solidFill>
                  <a:schemeClr val="tx1"/>
                </a:solidFill>
                <a:effectLst/>
                <a:latin typeface="+mn-lt"/>
                <a:ea typeface="+mn-ea"/>
                <a:cs typeface="+mn-cs"/>
              </a:rPr>
              <a:t>Once a few minutes have passed, click twice and instruct pairs to turn to face each other, keeping their drawings hidden.</a:t>
            </a:r>
          </a:p>
          <a:p>
            <a:pPr lvl="0"/>
            <a:r>
              <a:rPr lang="en-US" sz="1200" kern="1200" dirty="0">
                <a:solidFill>
                  <a:schemeClr val="tx1"/>
                </a:solidFill>
                <a:effectLst/>
                <a:latin typeface="+mn-lt"/>
                <a:ea typeface="+mn-ea"/>
                <a:cs typeface="+mn-cs"/>
              </a:rPr>
              <a:t>Ask each pair to designate one partner as Partner A and one partner as Partner B.</a:t>
            </a:r>
          </a:p>
          <a:p>
            <a:pPr lvl="0"/>
            <a:r>
              <a:rPr lang="en-US" sz="1200" kern="1200" dirty="0">
                <a:solidFill>
                  <a:schemeClr val="tx1"/>
                </a:solidFill>
                <a:effectLst/>
                <a:latin typeface="+mn-lt"/>
                <a:ea typeface="+mn-ea"/>
                <a:cs typeface="+mn-cs"/>
              </a:rPr>
              <a:t>Then read the directions on the slide and explain that pairs will now take turns completing the following:</a:t>
            </a:r>
          </a:p>
          <a:p>
            <a:pPr lvl="1"/>
            <a:r>
              <a:rPr lang="en-US" sz="1200" kern="1200" dirty="0">
                <a:solidFill>
                  <a:schemeClr val="tx1"/>
                </a:solidFill>
                <a:effectLst/>
                <a:latin typeface="+mn-lt"/>
                <a:ea typeface="+mn-ea"/>
                <a:cs typeface="+mn-cs"/>
              </a:rPr>
              <a:t>Partner A: Explain a section of your drawing to your partner.</a:t>
            </a:r>
          </a:p>
          <a:p>
            <a:pPr lvl="1"/>
            <a:r>
              <a:rPr lang="en-US" sz="1200" kern="1200" dirty="0">
                <a:solidFill>
                  <a:schemeClr val="tx1"/>
                </a:solidFill>
                <a:effectLst/>
                <a:latin typeface="+mn-lt"/>
                <a:ea typeface="+mn-ea"/>
                <a:cs typeface="+mn-cs"/>
              </a:rPr>
              <a:t>Partner B: Restate what you heard your partner describe.</a:t>
            </a:r>
          </a:p>
          <a:p>
            <a:pPr lvl="1"/>
            <a:r>
              <a:rPr lang="en-US" sz="1200" kern="1200" dirty="0">
                <a:solidFill>
                  <a:schemeClr val="tx1"/>
                </a:solidFill>
                <a:effectLst/>
                <a:latin typeface="+mn-lt"/>
                <a:ea typeface="+mn-ea"/>
                <a:cs typeface="+mn-cs"/>
              </a:rPr>
              <a:t>Partner A: Tell your partner if he or she restated your description correctly.</a:t>
            </a:r>
          </a:p>
          <a:p>
            <a:pPr lvl="1"/>
            <a:r>
              <a:rPr lang="en-US" sz="1200" kern="1200" dirty="0">
                <a:solidFill>
                  <a:schemeClr val="tx1"/>
                </a:solidFill>
                <a:effectLst/>
                <a:latin typeface="+mn-lt"/>
                <a:ea typeface="+mn-ea"/>
                <a:cs typeface="+mn-cs"/>
              </a:rPr>
              <a:t>Partner B: Draw this part of the creature. Ask questions as needed.</a:t>
            </a:r>
          </a:p>
          <a:p>
            <a:pPr lvl="1"/>
            <a:r>
              <a:rPr lang="en-US" sz="1200" kern="1200" dirty="0">
                <a:solidFill>
                  <a:schemeClr val="tx1"/>
                </a:solidFill>
                <a:effectLst/>
                <a:latin typeface="+mn-lt"/>
                <a:ea typeface="+mn-ea"/>
                <a:cs typeface="+mn-cs"/>
              </a:rPr>
              <a:t>Continue until time is called.</a:t>
            </a:r>
          </a:p>
          <a:p>
            <a:pPr lvl="0"/>
            <a:r>
              <a:rPr lang="en-US" sz="1200" kern="1200" dirty="0">
                <a:solidFill>
                  <a:schemeClr val="tx1"/>
                </a:solidFill>
                <a:effectLst/>
                <a:latin typeface="+mn-lt"/>
                <a:ea typeface="+mn-ea"/>
                <a:cs typeface="+mn-cs"/>
              </a:rPr>
              <a:t>Give pairs about four or five minutes to follow these directions. Then call time, click twice, and instruct students to swap roles.</a:t>
            </a:r>
          </a:p>
          <a:p>
            <a:pPr lvl="0"/>
            <a:r>
              <a:rPr lang="en-US" sz="1200" kern="1200" dirty="0">
                <a:solidFill>
                  <a:schemeClr val="tx1"/>
                </a:solidFill>
                <a:effectLst/>
                <a:latin typeface="+mn-lt"/>
                <a:ea typeface="+mn-ea"/>
                <a:cs typeface="+mn-cs"/>
              </a:rPr>
              <a:t>When both partners are done, encourage them to show each other what they have drawn and see how close they are to the originals.</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350281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students back together in a circle or semicircle.</a:t>
            </a:r>
          </a:p>
          <a:p>
            <a:pPr lvl="0"/>
            <a:r>
              <a:rPr lang="en-US" sz="1200" kern="1200" dirty="0">
                <a:solidFill>
                  <a:schemeClr val="tx1"/>
                </a:solidFill>
                <a:effectLst/>
                <a:latin typeface="+mn-lt"/>
                <a:ea typeface="+mn-ea"/>
                <a:cs typeface="+mn-cs"/>
              </a:rPr>
              <a:t>Then discuss the activity, clicking to display each of the following questions:</a:t>
            </a:r>
          </a:p>
          <a:p>
            <a:pPr marL="742950" marR="0" lvl="1" indent="-28575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mbria" panose="02040503050406030204" pitchFamily="18" charset="0"/>
                <a:cs typeface="Times New Roman" panose="02020603050405020304" pitchFamily="18" charset="0"/>
              </a:rPr>
              <a:t>What </a:t>
            </a:r>
            <a:r>
              <a:rPr lang="en-US" sz="1800" dirty="0">
                <a:effectLst/>
                <a:highlight>
                  <a:srgbClr val="FFFF00"/>
                </a:highlight>
                <a:latin typeface="Arial" panose="020B0604020202020204" pitchFamily="34" charset="0"/>
                <a:ea typeface="Cambria" panose="02040503050406030204" pitchFamily="18" charset="0"/>
                <a:cs typeface="Times New Roman" panose="02020603050405020304" pitchFamily="18" charset="0"/>
              </a:rPr>
              <a:t>part of the 3Fs</a:t>
            </a:r>
            <a:r>
              <a:rPr lang="en-US" sz="1800" dirty="0">
                <a:effectLst/>
                <a:latin typeface="Arial" panose="020B0604020202020204" pitchFamily="34" charset="0"/>
                <a:ea typeface="Cambria" panose="02040503050406030204" pitchFamily="18" charset="0"/>
                <a:cs typeface="Times New Roman" panose="02020603050405020304" pitchFamily="18" charset="0"/>
              </a:rPr>
              <a:t> worked well when you were actively listening?</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mbria" panose="02040503050406030204" pitchFamily="18" charset="0"/>
                <a:cs typeface="Times New Roman" panose="02020603050405020304" pitchFamily="18" charset="0"/>
              </a:rPr>
              <a:t>What </a:t>
            </a:r>
            <a:r>
              <a:rPr lang="en-US" sz="1800" dirty="0">
                <a:effectLst/>
                <a:highlight>
                  <a:srgbClr val="FFFF00"/>
                </a:highlight>
                <a:latin typeface="Arial" panose="020B0604020202020204" pitchFamily="34" charset="0"/>
                <a:ea typeface="Cambria" panose="02040503050406030204" pitchFamily="18" charset="0"/>
                <a:cs typeface="Times New Roman" panose="02020603050405020304" pitchFamily="18" charset="0"/>
              </a:rPr>
              <a:t>part of the 3Fs</a:t>
            </a:r>
            <a:r>
              <a:rPr lang="en-US" sz="1800" dirty="0">
                <a:effectLst/>
                <a:latin typeface="Arial" panose="020B0604020202020204" pitchFamily="34" charset="0"/>
                <a:ea typeface="Cambria" panose="02040503050406030204" pitchFamily="18" charset="0"/>
                <a:cs typeface="Times New Roman" panose="02020603050405020304" pitchFamily="18" charset="0"/>
              </a:rPr>
              <a:t> was difficult?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mbria" panose="02040503050406030204" pitchFamily="18" charset="0"/>
                <a:cs typeface="Times New Roman" panose="02020603050405020304" pitchFamily="18" charset="0"/>
              </a:rPr>
              <a:t>What could you do better?</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mbria" panose="02040503050406030204" pitchFamily="18" charset="0"/>
                <a:cs typeface="Times New Roman" panose="02020603050405020304" pitchFamily="18" charset="0"/>
              </a:rPr>
              <a:t>When can you listen actively in the future?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Arial" panose="020B0604020202020204" pitchFamily="34" charset="0"/>
              </a:rPr>
              <a:t>Tip</a:t>
            </a:r>
            <a:r>
              <a:rPr lang="en-US" sz="1800" dirty="0">
                <a:effectLst/>
                <a:latin typeface="Arial" panose="020B0604020202020204" pitchFamily="34" charset="0"/>
                <a:ea typeface="Arial" panose="020B0604020202020204" pitchFamily="34" charset="0"/>
              </a:rPr>
              <a:t>: It may be helpful to click back quickly to Slide 14 to remind students of active listening’s 3Fs!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Then click again to connect active listening to the idea of mindfulness. </a:t>
            </a:r>
          </a:p>
          <a:p>
            <a:pPr lvl="0"/>
            <a:r>
              <a:rPr lang="en-US" sz="1200" kern="1200" dirty="0">
                <a:solidFill>
                  <a:schemeClr val="tx1"/>
                </a:solidFill>
                <a:effectLst/>
                <a:latin typeface="+mn-lt"/>
                <a:ea typeface="+mn-ea"/>
                <a:cs typeface="+mn-cs"/>
              </a:rPr>
              <a:t>Ask: How does active listening connect to being mindful?</a:t>
            </a:r>
          </a:p>
          <a:p>
            <a:pPr lvl="0"/>
            <a:r>
              <a:rPr lang="en-US" sz="1200" kern="1200" dirty="0">
                <a:solidFill>
                  <a:schemeClr val="tx1"/>
                </a:solidFill>
                <a:effectLst/>
                <a:latin typeface="+mn-lt"/>
                <a:ea typeface="+mn-ea"/>
                <a:cs typeface="+mn-cs"/>
              </a:rPr>
              <a:t>Click again and be sure students understand that both active listening and mindfulness relate to focusing your attention on one thing at a time. When you are actively listening to someone, you are being mindful of that person and what he or she is saying.</a:t>
            </a:r>
          </a:p>
          <a:p>
            <a:pPr lvl="0"/>
            <a:r>
              <a:rPr lang="en-US" sz="1200" kern="1200" dirty="0">
                <a:solidFill>
                  <a:schemeClr val="tx1"/>
                </a:solidFill>
                <a:effectLst/>
                <a:latin typeface="+mn-lt"/>
                <a:ea typeface="+mn-ea"/>
                <a:cs typeface="+mn-cs"/>
              </a:rPr>
              <a:t>Ask students to raise their hands if they have ever felt like someone </a:t>
            </a:r>
            <a:r>
              <a:rPr lang="en-US" sz="1200" i="1" kern="1200" dirty="0">
                <a:solidFill>
                  <a:schemeClr val="tx1"/>
                </a:solidFill>
                <a:effectLst/>
                <a:latin typeface="+mn-lt"/>
                <a:ea typeface="+mn-ea"/>
                <a:cs typeface="+mn-cs"/>
              </a:rPr>
              <a:t>wasn’t</a:t>
            </a:r>
            <a:r>
              <a:rPr lang="en-US" sz="1200" kern="1200" dirty="0">
                <a:solidFill>
                  <a:schemeClr val="tx1"/>
                </a:solidFill>
                <a:effectLst/>
                <a:latin typeface="+mn-lt"/>
                <a:ea typeface="+mn-ea"/>
                <a:cs typeface="+mn-cs"/>
              </a:rPr>
              <a:t> listening to them. </a:t>
            </a:r>
          </a:p>
          <a:p>
            <a:pPr lvl="0"/>
            <a:r>
              <a:rPr lang="en-US" sz="1200" kern="1200" dirty="0">
                <a:solidFill>
                  <a:schemeClr val="tx1"/>
                </a:solidFill>
                <a:effectLst/>
                <a:latin typeface="+mn-lt"/>
                <a:ea typeface="+mn-ea"/>
                <a:cs typeface="+mn-cs"/>
              </a:rPr>
              <a:t>Invite students to think-pair-share: How did this make you feel?</a:t>
            </a:r>
          </a:p>
          <a:p>
            <a:pPr lvl="0"/>
            <a:r>
              <a:rPr lang="en-US" sz="1200" kern="1200" dirty="0">
                <a:solidFill>
                  <a:schemeClr val="tx1"/>
                </a:solidFill>
                <a:effectLst/>
                <a:latin typeface="+mn-lt"/>
                <a:ea typeface="+mn-ea"/>
                <a:cs typeface="+mn-cs"/>
              </a:rPr>
              <a:t>Explain that these negative feelings make sense because it can feel like someone doesn’t care about you when they are not listening.</a:t>
            </a:r>
          </a:p>
          <a:p>
            <a:pPr lvl="0"/>
            <a:r>
              <a:rPr lang="en-US" sz="1200" kern="1200" dirty="0">
                <a:solidFill>
                  <a:schemeClr val="tx1"/>
                </a:solidFill>
                <a:effectLst/>
                <a:latin typeface="+mn-lt"/>
                <a:ea typeface="+mn-ea"/>
                <a:cs typeface="+mn-cs"/>
              </a:rPr>
              <a:t>When you are mindful and listen actively, you are doing your best to understand the other person. This shows him or her that you do care.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17923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Ask: If I were to tell you that you were going to tell a story with your classmate, but you would not be allowed to plan for the story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talk about it before you tell it together, how hard do you think it would be to tell a story that makes sense?</a:t>
            </a:r>
          </a:p>
          <a:p>
            <a:pPr lvl="0"/>
            <a:r>
              <a:rPr lang="en-US" sz="1200" kern="1200" dirty="0">
                <a:solidFill>
                  <a:schemeClr val="tx1"/>
                </a:solidFill>
                <a:effectLst/>
                <a:latin typeface="+mn-lt"/>
                <a:ea typeface="+mn-ea"/>
                <a:cs typeface="+mn-cs"/>
              </a:rPr>
              <a:t>Encourage the students to show you their thoughts using their facial expressions and body language.</a:t>
            </a:r>
          </a:p>
          <a:p>
            <a:pPr lvl="0"/>
            <a:r>
              <a:rPr lang="en-US" sz="1200" kern="1200" dirty="0">
                <a:solidFill>
                  <a:schemeClr val="tx1"/>
                </a:solidFill>
                <a:effectLst/>
                <a:latin typeface="+mn-lt"/>
                <a:ea typeface="+mn-ea"/>
                <a:cs typeface="+mn-cs"/>
              </a:rPr>
              <a:t>Then explain that they are about to participate in an activity where they will do exactly this and that it will require them to listen actively and be mindful in order to be successful.</a:t>
            </a:r>
          </a:p>
          <a:p>
            <a:pPr lvl="0"/>
            <a:r>
              <a:rPr lang="en-US" sz="1200" kern="1200" dirty="0">
                <a:solidFill>
                  <a:schemeClr val="tx1"/>
                </a:solidFill>
                <a:effectLst/>
                <a:latin typeface="+mn-lt"/>
                <a:ea typeface="+mn-ea"/>
                <a:cs typeface="+mn-cs"/>
              </a:rPr>
              <a:t>Divide students in groups of three and give each student four cards from </a:t>
            </a:r>
            <a:r>
              <a:rPr lang="en-US" sz="1200" i="0" kern="1200" dirty="0">
                <a:solidFill>
                  <a:schemeClr val="tx1"/>
                </a:solidFill>
                <a:effectLst/>
                <a:latin typeface="+mn-lt"/>
                <a:ea typeface="+mn-ea"/>
                <a:cs typeface="+mn-cs"/>
              </a:rPr>
              <a:t>Handout 7: Story Cards. They </a:t>
            </a:r>
            <a:r>
              <a:rPr lang="en-US" sz="1200" kern="1200" dirty="0">
                <a:solidFill>
                  <a:schemeClr val="tx1"/>
                </a:solidFill>
                <a:effectLst/>
                <a:latin typeface="+mn-lt"/>
                <a:ea typeface="+mn-ea"/>
                <a:cs typeface="+mn-cs"/>
              </a:rPr>
              <a:t>should not show their cards to their group members.</a:t>
            </a:r>
          </a:p>
          <a:p>
            <a:pPr lvl="0"/>
            <a:r>
              <a:rPr lang="en-US" sz="1200" kern="1200" dirty="0">
                <a:solidFill>
                  <a:schemeClr val="tx1"/>
                </a:solidFill>
                <a:effectLst/>
                <a:latin typeface="+mn-lt"/>
                <a:ea typeface="+mn-ea"/>
                <a:cs typeface="+mn-cs"/>
              </a:rPr>
              <a:t>Click once to reveal on the board: “</a:t>
            </a:r>
            <a:r>
              <a:rPr lang="en-US" sz="1200" i="0" kern="1200" dirty="0">
                <a:solidFill>
                  <a:schemeClr val="tx1"/>
                </a:solidFill>
                <a:effectLst/>
                <a:latin typeface="+mn-lt"/>
                <a:ea typeface="+mn-ea"/>
                <a:cs typeface="+mn-cs"/>
              </a:rPr>
              <a:t>There was once a student named Chris …”</a:t>
            </a:r>
          </a:p>
          <a:p>
            <a:pPr lvl="0"/>
            <a:r>
              <a:rPr lang="en-US" sz="1200" kern="1200" dirty="0">
                <a:solidFill>
                  <a:schemeClr val="tx1"/>
                </a:solidFill>
                <a:effectLst/>
                <a:latin typeface="+mn-lt"/>
                <a:ea typeface="+mn-ea"/>
                <a:cs typeface="+mn-cs"/>
              </a:rPr>
              <a:t>Explain that each group is now going to work together to come up with a story that continues from this one line. Click once and explain that in order to do this students must follow these steps:</a:t>
            </a:r>
          </a:p>
          <a:p>
            <a:pPr lvl="1"/>
            <a:r>
              <a:rPr lang="en-US" sz="1800" dirty="0">
                <a:effectLst/>
                <a:latin typeface="Arial" panose="020B0604020202020204" pitchFamily="34" charset="0"/>
                <a:ea typeface="Arial" panose="020B0604020202020204" pitchFamily="34" charset="0"/>
              </a:rPr>
              <a:t>Add to the story one student at a time, moving around the circle.</a:t>
            </a:r>
          </a:p>
          <a:p>
            <a:pPr lvl="1"/>
            <a:r>
              <a:rPr lang="en-US" sz="1200" kern="1200" dirty="0">
                <a:solidFill>
                  <a:schemeClr val="tx1"/>
                </a:solidFill>
                <a:effectLst/>
                <a:latin typeface="+mn-lt"/>
                <a:ea typeface="+mn-ea"/>
                <a:cs typeface="+mn-cs"/>
              </a:rPr>
              <a:t>Each time a student speaks, he or she must:</a:t>
            </a:r>
          </a:p>
          <a:p>
            <a:pPr lvl="2"/>
            <a:r>
              <a:rPr lang="en-US" sz="1200" kern="1200" dirty="0">
                <a:solidFill>
                  <a:schemeClr val="tx1"/>
                </a:solidFill>
                <a:effectLst/>
                <a:latin typeface="+mn-lt"/>
                <a:ea typeface="+mn-ea"/>
                <a:cs typeface="+mn-cs"/>
              </a:rPr>
              <a:t>repeat what the person before added</a:t>
            </a:r>
          </a:p>
          <a:p>
            <a:pPr lvl="2"/>
            <a:r>
              <a:rPr lang="en-US" sz="1200" kern="1200" dirty="0">
                <a:solidFill>
                  <a:schemeClr val="tx1"/>
                </a:solidFill>
                <a:effectLst/>
                <a:latin typeface="+mn-lt"/>
                <a:ea typeface="+mn-ea"/>
                <a:cs typeface="+mn-cs"/>
              </a:rPr>
              <a:t>use one of his or her own cards and add to the story </a:t>
            </a:r>
          </a:p>
          <a:p>
            <a:pPr lvl="1"/>
            <a:r>
              <a:rPr lang="en-US" sz="1200" kern="1200" dirty="0">
                <a:solidFill>
                  <a:schemeClr val="tx1"/>
                </a:solidFill>
                <a:effectLst/>
                <a:latin typeface="+mn-lt"/>
                <a:ea typeface="+mn-ea"/>
                <a:cs typeface="+mn-cs"/>
              </a:rPr>
              <a:t>As students use their cards, they should place them on the floor or desk so their group members can see them.</a:t>
            </a:r>
          </a:p>
          <a:p>
            <a:pPr lvl="1"/>
            <a:r>
              <a:rPr lang="en-US" sz="1200" kern="1200" dirty="0">
                <a:solidFill>
                  <a:schemeClr val="tx1"/>
                </a:solidFill>
                <a:effectLst/>
                <a:latin typeface="+mn-lt"/>
                <a:ea typeface="+mn-ea"/>
                <a:cs typeface="+mn-cs"/>
              </a:rPr>
              <a:t>Students may add one sentence to the story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 few sentences as long as they incorporate one of their cards.</a:t>
            </a:r>
          </a:p>
          <a:p>
            <a:pPr lvl="0"/>
            <a:r>
              <a:rPr lang="en-US" sz="1200" kern="1200" dirty="0">
                <a:solidFill>
                  <a:schemeClr val="tx1"/>
                </a:solidFill>
                <a:effectLst/>
                <a:latin typeface="+mn-lt"/>
                <a:ea typeface="+mn-ea"/>
                <a:cs typeface="+mn-cs"/>
              </a:rPr>
              <a:t>Help students understand by providing an example: </a:t>
            </a:r>
          </a:p>
          <a:p>
            <a:pPr lvl="1"/>
            <a:r>
              <a:rPr lang="en-US" sz="1200" kern="1200" dirty="0">
                <a:solidFill>
                  <a:schemeClr val="tx1"/>
                </a:solidFill>
                <a:effectLst/>
                <a:latin typeface="+mn-lt"/>
                <a:ea typeface="+mn-ea"/>
                <a:cs typeface="+mn-cs"/>
              </a:rPr>
              <a:t>Click once and bring students’ attention to the sneakers card on the slide.</a:t>
            </a:r>
          </a:p>
          <a:p>
            <a:pPr lvl="1"/>
            <a:r>
              <a:rPr lang="en-US" sz="1200" kern="1200" dirty="0">
                <a:solidFill>
                  <a:schemeClr val="tx1"/>
                </a:solidFill>
                <a:effectLst/>
                <a:latin typeface="+mn-lt"/>
                <a:ea typeface="+mn-ea"/>
                <a:cs typeface="+mn-cs"/>
              </a:rPr>
              <a:t>Explain that if it was your turn, you would first repeat, “There was once a student named Chris.” </a:t>
            </a:r>
          </a:p>
          <a:p>
            <a:pPr lvl="1"/>
            <a:r>
              <a:rPr lang="en-US" sz="1200" kern="1200" dirty="0">
                <a:solidFill>
                  <a:schemeClr val="tx1"/>
                </a:solidFill>
                <a:effectLst/>
                <a:latin typeface="+mn-lt"/>
                <a:ea typeface="+mn-ea"/>
                <a:cs typeface="+mn-cs"/>
              </a:rPr>
              <a:t>Click again and say that you would then put your sneakers card down and add on to the story with something like this: “Chris really wanted a pair of new shoes.”</a:t>
            </a:r>
          </a:p>
          <a:p>
            <a:pPr lvl="1"/>
            <a:r>
              <a:rPr lang="en-US" sz="1200" kern="1200" dirty="0">
                <a:solidFill>
                  <a:schemeClr val="tx1"/>
                </a:solidFill>
                <a:effectLst/>
                <a:latin typeface="+mn-lt"/>
                <a:ea typeface="+mn-ea"/>
                <a:cs typeface="+mn-cs"/>
              </a:rPr>
              <a:t>Explain that this line makes sense and adds your sneakers card to the story.</a:t>
            </a:r>
          </a:p>
          <a:p>
            <a:pPr lvl="0"/>
            <a:r>
              <a:rPr lang="en-US" sz="1200" kern="1200" dirty="0">
                <a:solidFill>
                  <a:schemeClr val="tx1"/>
                </a:solidFill>
                <a:effectLst/>
                <a:latin typeface="+mn-lt"/>
                <a:ea typeface="+mn-ea"/>
                <a:cs typeface="+mn-cs"/>
              </a:rPr>
              <a:t>Then explain two other important rules:</a:t>
            </a:r>
          </a:p>
          <a:p>
            <a:pPr lvl="1"/>
            <a:r>
              <a:rPr lang="en-US" sz="1200" kern="1200" dirty="0">
                <a:solidFill>
                  <a:schemeClr val="tx1"/>
                </a:solidFill>
                <a:effectLst/>
                <a:latin typeface="+mn-lt"/>
                <a:ea typeface="+mn-ea"/>
                <a:cs typeface="+mn-cs"/>
              </a:rPr>
              <a:t>Everything that you say should be connected to what was said before. In order to do this, you have to be mindful and an active listener.</a:t>
            </a:r>
          </a:p>
          <a:p>
            <a:pPr lvl="1"/>
            <a:r>
              <a:rPr lang="en-US" sz="1200" kern="1200" dirty="0">
                <a:solidFill>
                  <a:schemeClr val="tx1"/>
                </a:solidFill>
                <a:effectLst/>
                <a:latin typeface="+mn-lt"/>
                <a:ea typeface="+mn-ea"/>
                <a:cs typeface="+mn-cs"/>
              </a:rPr>
              <a:t>Try to step into your classmates’ shoes. If it looks like they need help, ask to see their cards and try your best to help them.</a:t>
            </a:r>
          </a:p>
          <a:p>
            <a:pPr lvl="0"/>
            <a:r>
              <a:rPr lang="en-US" sz="1200" kern="1200" dirty="0">
                <a:solidFill>
                  <a:schemeClr val="tx1"/>
                </a:solidFill>
                <a:effectLst/>
                <a:latin typeface="+mn-lt"/>
                <a:ea typeface="+mn-ea"/>
                <a:cs typeface="+mn-cs"/>
              </a:rPr>
              <a:t>Answer any questions and then encourage students to begin. Groups should continue adding to the story on the board until they are out of cards.</a:t>
            </a:r>
          </a:p>
          <a:p>
            <a:pPr lvl="0"/>
            <a:r>
              <a:rPr lang="en-US" sz="1200" kern="1200" dirty="0">
                <a:solidFill>
                  <a:schemeClr val="tx1"/>
                </a:solidFill>
                <a:effectLst/>
                <a:latin typeface="+mn-lt"/>
                <a:ea typeface="+mn-ea"/>
                <a:cs typeface="+mn-cs"/>
              </a:rPr>
              <a:t>Keep an eye on groups as they begin working. Reiterate the importance of active listening and guide students as needed.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1316677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students back together. Ask a couple questions to reflect on the activity, including the following:</a:t>
            </a:r>
          </a:p>
          <a:p>
            <a:pPr lvl="1"/>
            <a:r>
              <a:rPr lang="en-US" sz="1200" kern="1200" dirty="0">
                <a:solidFill>
                  <a:schemeClr val="tx1"/>
                </a:solidFill>
                <a:effectLst/>
                <a:latin typeface="+mn-lt"/>
                <a:ea typeface="+mn-ea"/>
                <a:cs typeface="+mn-cs"/>
              </a:rPr>
              <a:t>How did your group members show you that they were being mindful and listening actively?</a:t>
            </a:r>
          </a:p>
          <a:p>
            <a:pPr lvl="1"/>
            <a:r>
              <a:rPr lang="en-US" sz="1200" kern="1200" dirty="0">
                <a:solidFill>
                  <a:schemeClr val="tx1"/>
                </a:solidFill>
                <a:effectLst/>
                <a:latin typeface="+mn-lt"/>
                <a:ea typeface="+mn-ea"/>
                <a:cs typeface="+mn-cs"/>
              </a:rPr>
              <a:t>How did it make you feel when your group members showed that they were listening to you?</a:t>
            </a:r>
          </a:p>
          <a:p>
            <a:pPr lvl="0"/>
            <a:r>
              <a:rPr lang="en-US" sz="1200" kern="1200" dirty="0">
                <a:solidFill>
                  <a:schemeClr val="tx1"/>
                </a:solidFill>
                <a:effectLst/>
                <a:latin typeface="+mn-lt"/>
                <a:ea typeface="+mn-ea"/>
                <a:cs typeface="+mn-cs"/>
              </a:rPr>
              <a:t>Tell the class that these comments are an example of “positive feedback.”</a:t>
            </a:r>
          </a:p>
          <a:p>
            <a:pPr lvl="0"/>
            <a:r>
              <a:rPr lang="en-US" sz="1200" kern="1200" dirty="0">
                <a:solidFill>
                  <a:schemeClr val="tx1"/>
                </a:solidFill>
                <a:effectLst/>
                <a:latin typeface="+mn-lt"/>
                <a:ea typeface="+mn-ea"/>
                <a:cs typeface="+mn-cs"/>
              </a:rPr>
              <a:t>In addition to listening, positive feedback is another way to show people they care.</a:t>
            </a:r>
          </a:p>
          <a:p>
            <a:pPr lvl="0"/>
            <a:r>
              <a:rPr lang="en-US" sz="1200" kern="1200" dirty="0">
                <a:solidFill>
                  <a:schemeClr val="tx1"/>
                </a:solidFill>
                <a:effectLst/>
                <a:latin typeface="+mn-lt"/>
                <a:ea typeface="+mn-ea"/>
                <a:cs typeface="+mn-cs"/>
              </a:rPr>
              <a:t>Click twice and review and/or explain that when you praise someone and then you add how it made you feel, it’s called giving positive feedback. Positive feedback is a great way to let others know how they make you feel when they are good to you.  </a:t>
            </a: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60092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by encouraging students to find a comfortable area in the classroom where they can sit quietly. </a:t>
            </a:r>
          </a:p>
          <a:p>
            <a:pPr lvl="0"/>
            <a:r>
              <a:rPr lang="en-US" sz="1200" kern="1200" dirty="0">
                <a:solidFill>
                  <a:schemeClr val="tx1"/>
                </a:solidFill>
                <a:effectLst/>
                <a:latin typeface="+mn-lt"/>
                <a:ea typeface="+mn-ea"/>
                <a:cs typeface="+mn-cs"/>
              </a:rPr>
              <a:t>Once they are seated, ask them to close their eyes. </a:t>
            </a:r>
          </a:p>
          <a:p>
            <a:pPr lvl="0"/>
            <a:r>
              <a:rPr lang="en-US" sz="1200" kern="1200" dirty="0">
                <a:solidFill>
                  <a:schemeClr val="tx1"/>
                </a:solidFill>
                <a:effectLst/>
                <a:latin typeface="+mn-lt"/>
                <a:ea typeface="+mn-ea"/>
                <a:cs typeface="+mn-cs"/>
              </a:rPr>
              <a:t>Lead the class in taking three deep breaths: in and out, in and out, in and out.</a:t>
            </a:r>
          </a:p>
          <a:p>
            <a:pPr lvl="0"/>
            <a:r>
              <a:rPr lang="en-US" sz="1200" kern="1200" dirty="0">
                <a:solidFill>
                  <a:schemeClr val="tx1"/>
                </a:solidFill>
                <a:effectLst/>
                <a:latin typeface="+mn-lt"/>
                <a:ea typeface="+mn-ea"/>
                <a:cs typeface="+mn-cs"/>
              </a:rPr>
              <a:t>Then instruct the students to keep their eyes closed and guide them through the following prompts:</a:t>
            </a:r>
          </a:p>
          <a:p>
            <a:pPr lvl="1"/>
            <a:r>
              <a:rPr lang="en-US" sz="1200" kern="1200" dirty="0">
                <a:solidFill>
                  <a:schemeClr val="tx1"/>
                </a:solidFill>
                <a:effectLst/>
                <a:latin typeface="+mn-lt"/>
                <a:ea typeface="+mn-ea"/>
                <a:cs typeface="+mn-cs"/>
              </a:rPr>
              <a:t>As you breathe in and out, think about what you can hear. Focus on the louder sounds first. What noises can you hear easily? Then focus on the quieter sounds. What noises are softer and a little harder to hear? Are there any sounds that you can just barely make out? Keep your eyes closed and try to focus only on the sounds that you are hearing.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Allow about 30 quiet seconds to pass before moving on to the next prompt.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Now think about what you can feel. As you sit on the floor, what is touching your skin? Can you feel the ground? What does it feel like? Can you feel your clothing? What does it feel like on your skin? Keep your eyes closed and try to focus only on everything you can feel on your skin.</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Allow about 30 quiet seconds to pass before moving on to the next prompt.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Carefully open your eyes and look up toward the ceiling. Move your eyes very slowly and take in everything you can see, little by little. Look carefully at one area before slowly moving on to the next. Try to focus only on everything you can see.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Allow about 30 quiet seconds to pass before moving on.</a:t>
            </a:r>
          </a:p>
          <a:p>
            <a:pPr lvl="0"/>
            <a:endParaRPr lang="en-US" sz="1200" b="1" i="0" u="none" strike="noStrike" cap="none" dirty="0">
              <a:solidFill>
                <a:schemeClr val="dk1"/>
              </a:solidFill>
              <a:latin typeface="+mn-lt"/>
              <a:ea typeface="Calibri"/>
              <a:cs typeface="Calibri"/>
              <a:sym typeface="Calibri"/>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155986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cs typeface="Calibri"/>
                <a:sym typeface="Calibri"/>
              </a:rPr>
              <a:t>Instructor Notes:</a:t>
            </a:r>
          </a:p>
          <a:p>
            <a:pPr lvl="0"/>
            <a:r>
              <a:rPr lang="en-US" sz="1200" kern="1200" dirty="0">
                <a:solidFill>
                  <a:schemeClr val="tx1"/>
                </a:solidFill>
                <a:effectLst/>
                <a:latin typeface="+mn-lt"/>
                <a:ea typeface="+mn-ea"/>
                <a:cs typeface="+mn-cs"/>
              </a:rPr>
              <a:t>Distribute two or three speech </a:t>
            </a:r>
            <a:r>
              <a:rPr lang="en-US" sz="1200" b="0" i="0" kern="1200" dirty="0">
                <a:solidFill>
                  <a:schemeClr val="tx1"/>
                </a:solidFill>
                <a:effectLst/>
                <a:latin typeface="+mn-lt"/>
                <a:ea typeface="+mn-ea"/>
                <a:cs typeface="+mn-cs"/>
              </a:rPr>
              <a:t>bubbles from Handout 8: Positive Feedback to each student. Students should receive one bubble for each member of their group, not including themselves.</a:t>
            </a:r>
          </a:p>
          <a:p>
            <a:pPr lvl="0"/>
            <a:r>
              <a:rPr lang="en-US" sz="1200" b="0" i="0" kern="1200" dirty="0">
                <a:solidFill>
                  <a:schemeClr val="tx1"/>
                </a:solidFill>
                <a:effectLst/>
                <a:latin typeface="+mn-lt"/>
                <a:ea typeface="+mn-ea"/>
                <a:cs typeface="+mn-cs"/>
              </a:rPr>
              <a:t>Click once and explain that students will use these speech bubbles to share positive feedback with their group members.</a:t>
            </a:r>
          </a:p>
          <a:p>
            <a:pPr lvl="0"/>
            <a:r>
              <a:rPr lang="en-US" sz="1200" b="0" i="0" kern="1200" dirty="0">
                <a:solidFill>
                  <a:schemeClr val="tx1"/>
                </a:solidFill>
                <a:effectLst/>
                <a:latin typeface="+mn-lt"/>
                <a:ea typeface="+mn-ea"/>
                <a:cs typeface="+mn-cs"/>
              </a:rPr>
              <a:t>Encourage each student to think more about how their classmates </a:t>
            </a:r>
            <a:r>
              <a:rPr lang="en-US" sz="1200" kern="1200" dirty="0">
                <a:solidFill>
                  <a:schemeClr val="tx1"/>
                </a:solidFill>
                <a:effectLst/>
                <a:latin typeface="+mn-lt"/>
                <a:ea typeface="+mn-ea"/>
                <a:cs typeface="+mn-cs"/>
              </a:rPr>
              <a:t>worked together to tell the story, listened as they were storytelling, or maybe even helped them when they were stuck.</a:t>
            </a:r>
          </a:p>
          <a:p>
            <a:pPr lvl="0"/>
            <a:r>
              <a:rPr lang="en-US" sz="1200" kern="1200" dirty="0">
                <a:solidFill>
                  <a:schemeClr val="tx1"/>
                </a:solidFill>
                <a:effectLst/>
                <a:latin typeface="+mn-lt"/>
                <a:ea typeface="+mn-ea"/>
                <a:cs typeface="+mn-cs"/>
              </a:rPr>
              <a:t>They should then record this positive feedback on their speech bubbles.</a:t>
            </a:r>
          </a:p>
          <a:p>
            <a:pPr marL="0" marR="0" lvl="0" indent="0">
              <a:lnSpc>
                <a:spcPct val="107000"/>
              </a:lnSpc>
              <a:spcBef>
                <a:spcPts val="0"/>
              </a:spcBef>
              <a:spcAft>
                <a:spcPts val="800"/>
              </a:spcAft>
              <a:buFont typeface="Symbol" panose="05050102010706020507" pitchFamily="18" charset="2"/>
              <a:buNone/>
            </a:pPr>
            <a:r>
              <a:rPr lang="en-US" sz="1800" dirty="0">
                <a:effectLst/>
                <a:highlight>
                  <a:srgbClr val="FFFF00"/>
                </a:highlight>
                <a:latin typeface="Arial" panose="020B0604020202020204" pitchFamily="34" charset="0"/>
                <a:ea typeface="Calibri" panose="020F0502020204030204" pitchFamily="34" charset="0"/>
                <a:cs typeface="Calibri" panose="020F0502020204030204" pitchFamily="34" charset="0"/>
              </a:rPr>
              <a:t>Before students begin, it may be helpful to provide the class with an example. Try to use the sentence stems to share positive feedback for the entire class, such as: “I liked that everyone focused with their eyes, their ears, and their energy throughout the storytelling. This made me feel proud!”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lvl="0"/>
            <a:r>
              <a:rPr lang="en-US" sz="1200" kern="1200" dirty="0">
                <a:solidFill>
                  <a:schemeClr val="tx1"/>
                </a:solidFill>
                <a:effectLst/>
                <a:latin typeface="+mn-lt"/>
                <a:ea typeface="+mn-ea"/>
                <a:cs typeface="+mn-cs"/>
              </a:rPr>
              <a:t>Then move around the room as students work and help anyone who may need assistance thinking of positive feedback for a peer.</a:t>
            </a:r>
          </a:p>
          <a:p>
            <a:pPr lvl="0"/>
            <a:r>
              <a:rPr lang="en-US" sz="1200" kern="1200" dirty="0">
                <a:solidFill>
                  <a:schemeClr val="tx1"/>
                </a:solidFill>
                <a:effectLst/>
                <a:latin typeface="+mn-lt"/>
                <a:ea typeface="+mn-ea"/>
                <a:cs typeface="+mn-cs"/>
              </a:rPr>
              <a:t>Once students have completed their speech bubbles, instruct them to deliver their positive feedback blurbs to one another.</a:t>
            </a:r>
          </a:p>
          <a:p>
            <a:pPr lvl="0"/>
            <a:r>
              <a:rPr lang="en-US" sz="1200" kern="1200" dirty="0">
                <a:solidFill>
                  <a:schemeClr val="tx1"/>
                </a:solidFill>
                <a:effectLst/>
                <a:latin typeface="+mn-lt"/>
                <a:ea typeface="+mn-ea"/>
                <a:cs typeface="+mn-cs"/>
              </a:rPr>
              <a:t>Then bring the class back to the circle or semicircle, and encourage students to spend a moment reviewing the positive feedback they received. </a:t>
            </a:r>
          </a:p>
          <a:p>
            <a:pPr lvl="0"/>
            <a:r>
              <a:rPr lang="en-US" sz="1200" kern="1200" dirty="0">
                <a:solidFill>
                  <a:schemeClr val="tx1"/>
                </a:solidFill>
                <a:effectLst/>
                <a:latin typeface="+mn-lt"/>
                <a:ea typeface="+mn-ea"/>
                <a:cs typeface="+mn-cs"/>
              </a:rPr>
              <a:t>Remind the class that positive feedback is a great way to learn how to become a better friend and a better person. They just learned how some of their actions made their peers feel, and they should do their best to continue acting this way.</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165668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Instructor’s Note:</a:t>
            </a:r>
          </a:p>
          <a:p>
            <a:pPr lvl="0"/>
            <a:r>
              <a:rPr lang="en-US" sz="1200" kern="1200" dirty="0">
                <a:solidFill>
                  <a:schemeClr val="tx1"/>
                </a:solidFill>
                <a:effectLst/>
                <a:latin typeface="+mn-lt"/>
                <a:ea typeface="+mn-ea"/>
                <a:cs typeface="+mn-cs"/>
              </a:rPr>
              <a:t>Wrap up by clicking to display the full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on which students have focused over the past several sessions. Encourage the class to join you as you read it aloud.</a:t>
            </a:r>
          </a:p>
          <a:p>
            <a:pPr lvl="0"/>
            <a:r>
              <a:rPr lang="en-US" sz="1200" kern="1200" dirty="0">
                <a:solidFill>
                  <a:schemeClr val="tx1"/>
                </a:solidFill>
                <a:effectLst/>
                <a:latin typeface="+mn-lt"/>
                <a:ea typeface="+mn-ea"/>
                <a:cs typeface="+mn-cs"/>
              </a:rPr>
              <a:t>Remind students how being mindful and focused can help them better understand themselves and those around them and challenge them to keep these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in their minds as they spend time with others both inside and outside of school.</a:t>
            </a:r>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215349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Ask the students to come back together and sit on the floor in a circle or semicircle. Join the students by sitting at their level.</a:t>
            </a:r>
          </a:p>
          <a:p>
            <a:pPr lvl="0"/>
            <a:r>
              <a:rPr lang="en-US" sz="1200" kern="1200" dirty="0">
                <a:solidFill>
                  <a:schemeClr val="tx1"/>
                </a:solidFill>
                <a:effectLst/>
                <a:latin typeface="+mn-lt"/>
                <a:ea typeface="+mn-ea"/>
                <a:cs typeface="+mn-cs"/>
              </a:rPr>
              <a:t>Click once to reveal the word “M</a:t>
            </a:r>
            <a:r>
              <a:rPr lang="en-US" sz="1200" i="0" kern="1200" dirty="0">
                <a:solidFill>
                  <a:schemeClr val="tx1"/>
                </a:solidFill>
                <a:effectLst/>
                <a:latin typeface="+mn-lt"/>
                <a:ea typeface="+mn-ea"/>
                <a:cs typeface="+mn-cs"/>
              </a:rPr>
              <a:t>indful</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Then click again and tell students that when you are mindful, your mind pays full attention to the present moment—not what happened before and not what is about to happen. You slow down, take your time, and focus on </a:t>
            </a:r>
            <a:r>
              <a:rPr lang="en-US" sz="1200" i="1" kern="1200" dirty="0">
                <a:solidFill>
                  <a:schemeClr val="tx1"/>
                </a:solidFill>
                <a:effectLst/>
                <a:latin typeface="+mn-lt"/>
                <a:ea typeface="+mn-ea"/>
                <a:cs typeface="+mn-cs"/>
              </a:rPr>
              <a:t>now</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Ask students: </a:t>
            </a:r>
          </a:p>
          <a:p>
            <a:pPr lvl="1"/>
            <a:r>
              <a:rPr lang="en-US" sz="1200" kern="1200" dirty="0">
                <a:solidFill>
                  <a:schemeClr val="tx1"/>
                </a:solidFill>
                <a:effectLst/>
                <a:latin typeface="+mn-lt"/>
                <a:ea typeface="+mn-ea"/>
                <a:cs typeface="+mn-cs"/>
              </a:rPr>
              <a:t>Were you mindful as you focused on your hearing, feelings, and vision? In other words: Were you able to </a:t>
            </a:r>
            <a:r>
              <a:rPr lang="en-US" sz="1200" i="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think about what you heard, felt, or saw?</a:t>
            </a:r>
          </a:p>
          <a:p>
            <a:pPr lvl="2"/>
            <a:r>
              <a:rPr lang="en-US" sz="1200" kern="1200" dirty="0">
                <a:solidFill>
                  <a:schemeClr val="tx1"/>
                </a:solidFill>
                <a:effectLst/>
                <a:latin typeface="+mn-lt"/>
                <a:ea typeface="+mn-ea"/>
                <a:cs typeface="+mn-cs"/>
              </a:rPr>
              <a:t>Why or why not?</a:t>
            </a:r>
          </a:p>
          <a:p>
            <a:pPr lvl="2"/>
            <a:r>
              <a:rPr lang="en-US" sz="1200" kern="1200" dirty="0">
                <a:solidFill>
                  <a:schemeClr val="tx1"/>
                </a:solidFill>
                <a:effectLst/>
                <a:latin typeface="+mn-lt"/>
                <a:ea typeface="+mn-ea"/>
                <a:cs typeface="+mn-cs"/>
              </a:rPr>
              <a:t>Was it hard not to think about other things?</a:t>
            </a:r>
          </a:p>
          <a:p>
            <a:pPr lvl="0"/>
            <a:r>
              <a:rPr lang="en-US" sz="1200" kern="1200" dirty="0">
                <a:solidFill>
                  <a:schemeClr val="tx1"/>
                </a:solidFill>
                <a:effectLst/>
                <a:latin typeface="+mn-lt"/>
                <a:ea typeface="+mn-ea"/>
                <a:cs typeface="+mn-cs"/>
              </a:rPr>
              <a:t>Explain that if the students were able to turn off their thoughts and focus only on what they were hearing, feeling, or seeing, they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being mindful—even if it wasn’t for the entire time. Being mindful takes practice, and every little bit counts.</a:t>
            </a:r>
          </a:p>
          <a:p>
            <a:pPr lvl="0"/>
            <a:endParaRPr lang="en-US" sz="1200" b="1"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345396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Ask students to raise their hands if they ever have so much going on in their minds that it’s hard to concentrate.</a:t>
            </a:r>
          </a:p>
          <a:p>
            <a:pPr lvl="0"/>
            <a:r>
              <a:rPr lang="en-US" sz="1200" kern="1200" dirty="0">
                <a:solidFill>
                  <a:schemeClr val="tx1"/>
                </a:solidFill>
                <a:effectLst/>
                <a:latin typeface="+mn-lt"/>
                <a:ea typeface="+mn-ea"/>
                <a:cs typeface="+mn-cs"/>
              </a:rPr>
              <a:t>Explain that one strategy that can help us be mindful and focus on now is to picture a peaceful place in our minds—real or imaginary. This can help us quiet our thoughts. If we can do this, it becomes a lot easier to focus on what is happening now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what we are feeling now.</a:t>
            </a:r>
          </a:p>
          <a:p>
            <a:pPr lvl="0"/>
            <a:r>
              <a:rPr lang="en-US" sz="1200" kern="1200" dirty="0">
                <a:solidFill>
                  <a:schemeClr val="tx1"/>
                </a:solidFill>
                <a:effectLst/>
                <a:latin typeface="+mn-lt"/>
                <a:ea typeface="+mn-ea"/>
                <a:cs typeface="+mn-cs"/>
              </a:rPr>
              <a:t>Pass out </a:t>
            </a:r>
            <a:r>
              <a:rPr lang="en-US" sz="1200" i="0" kern="1200" dirty="0">
                <a:solidFill>
                  <a:schemeClr val="tx1"/>
                </a:solidFill>
                <a:effectLst/>
                <a:latin typeface="+mn-lt"/>
                <a:ea typeface="+mn-ea"/>
                <a:cs typeface="+mn-cs"/>
              </a:rPr>
              <a:t>Handout 1: Mindfulness Poem </a:t>
            </a:r>
            <a:r>
              <a:rPr lang="en-US" sz="1200" kern="1200" dirty="0">
                <a:solidFill>
                  <a:schemeClr val="tx1"/>
                </a:solidFill>
                <a:effectLst/>
                <a:latin typeface="+mn-lt"/>
                <a:ea typeface="+mn-ea"/>
                <a:cs typeface="+mn-cs"/>
              </a:rPr>
              <a:t>to each student. </a:t>
            </a:r>
          </a:p>
          <a:p>
            <a:pPr lvl="0"/>
            <a:r>
              <a:rPr lang="en-US" sz="1200" kern="1200" dirty="0">
                <a:solidFill>
                  <a:schemeClr val="tx1"/>
                </a:solidFill>
                <a:effectLst/>
                <a:latin typeface="+mn-lt"/>
                <a:ea typeface="+mn-ea"/>
                <a:cs typeface="+mn-cs"/>
              </a:rPr>
              <a:t>Then click once and review the first half of the poem together.</a:t>
            </a:r>
          </a:p>
          <a:p>
            <a:pPr lvl="0"/>
            <a:r>
              <a:rPr lang="en-US" sz="1200" kern="1200" dirty="0">
                <a:solidFill>
                  <a:schemeClr val="tx1"/>
                </a:solidFill>
                <a:effectLst/>
                <a:latin typeface="+mn-lt"/>
                <a:ea typeface="+mn-ea"/>
                <a:cs typeface="+mn-cs"/>
              </a:rPr>
              <a:t>Next, encourage students to close their eyes, take a moment to picture a peaceful imaginary place, and slowly take in all the details.</a:t>
            </a:r>
          </a:p>
          <a:p>
            <a:pPr lvl="0"/>
            <a:r>
              <a:rPr lang="en-US" sz="1200" kern="1200" dirty="0">
                <a:solidFill>
                  <a:schemeClr val="tx1"/>
                </a:solidFill>
                <a:effectLst/>
                <a:latin typeface="+mn-lt"/>
                <a:ea typeface="+mn-ea"/>
                <a:cs typeface="+mn-cs"/>
              </a:rPr>
              <a:t>When they are ready, instruct the students to open their eyes, draw a picture of this peaceful place on their handouts, and then describe it by filling in the poem’s blanks. </a:t>
            </a:r>
          </a:p>
          <a:p>
            <a:pPr lvl="0"/>
            <a:r>
              <a:rPr lang="en-US" sz="1200" kern="1200" dirty="0">
                <a:solidFill>
                  <a:schemeClr val="tx1"/>
                </a:solidFill>
                <a:effectLst/>
                <a:latin typeface="+mn-lt"/>
                <a:ea typeface="+mn-ea"/>
                <a:cs typeface="+mn-cs"/>
              </a:rPr>
              <a:t>Once most of the class has finished the first half of the poem, encourage the students to close their eyes and again picture the place they just described. </a:t>
            </a:r>
          </a:p>
          <a:p>
            <a:pPr lvl="0"/>
            <a:r>
              <a:rPr lang="en-US" sz="1200" kern="1200" dirty="0">
                <a:solidFill>
                  <a:schemeClr val="tx1"/>
                </a:solidFill>
                <a:effectLst/>
                <a:latin typeface="+mn-lt"/>
                <a:ea typeface="+mn-ea"/>
                <a:cs typeface="+mn-cs"/>
              </a:rPr>
              <a:t>Then click twice and ask the students to open their eyes, bring their minds back to what is happening now, and fill in the second half of the poem.</a:t>
            </a:r>
          </a:p>
          <a:p>
            <a:pPr lvl="0"/>
            <a:r>
              <a:rPr lang="en-US" sz="1200" kern="1200" dirty="0">
                <a:solidFill>
                  <a:schemeClr val="tx1"/>
                </a:solidFill>
                <a:effectLst/>
                <a:latin typeface="+mn-lt"/>
                <a:ea typeface="+mn-ea"/>
                <a:cs typeface="+mn-cs"/>
              </a:rPr>
              <a:t>When they are done, ask students: Did picturing your peaceful place help you quiet your mind and work on the rest of your poem? Why or why not?</a:t>
            </a:r>
          </a:p>
          <a:p>
            <a:pPr lvl="0"/>
            <a:r>
              <a:rPr lang="en-US" sz="1200" kern="1200" dirty="0">
                <a:solidFill>
                  <a:schemeClr val="tx1"/>
                </a:solidFill>
                <a:effectLst/>
                <a:latin typeface="+mn-lt"/>
                <a:ea typeface="+mn-ea"/>
                <a:cs typeface="+mn-cs"/>
              </a:rPr>
              <a:t>Students should then place their poems in a folder, binder, or other location where they can access them easily. If there is room, you could also hang the completed poems in the classroom.</a:t>
            </a:r>
          </a:p>
          <a:p>
            <a:pPr lvl="0"/>
            <a:r>
              <a:rPr lang="en-US" sz="1200" kern="1200" dirty="0">
                <a:solidFill>
                  <a:schemeClr val="tx1"/>
                </a:solidFill>
                <a:effectLst/>
                <a:latin typeface="+mn-lt"/>
                <a:ea typeface="+mn-ea"/>
                <a:cs typeface="+mn-cs"/>
              </a:rPr>
              <a:t>Moving forward, remind students to picture their peaceful places or read their poems whenever they need to quiet their thoughts and focus on the present.</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103806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students back to a circle or semicircle and click to display and read the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that students are about to see how being mindful can help them better understand others, learn more about everyone they meet, step into their shoes, and see what they are going through.</a:t>
            </a:r>
          </a:p>
          <a:p>
            <a:pPr lvl="0"/>
            <a:endParaRPr lang="en-US" sz="1200" b="1"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6850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Distribute one </a:t>
            </a:r>
            <a:r>
              <a:rPr lang="en-US" sz="1200" i="0" kern="1200" dirty="0">
                <a:solidFill>
                  <a:schemeClr val="tx1"/>
                </a:solidFill>
                <a:effectLst/>
                <a:latin typeface="+mn-lt"/>
                <a:ea typeface="+mn-ea"/>
                <a:cs typeface="+mn-cs"/>
              </a:rPr>
              <a:t>Handout 2: I Feel/They Feel </a:t>
            </a:r>
            <a:r>
              <a:rPr lang="en-US" sz="1200" kern="1200" dirty="0">
                <a:solidFill>
                  <a:schemeClr val="tx1"/>
                </a:solidFill>
                <a:effectLst/>
                <a:latin typeface="+mn-lt"/>
                <a:ea typeface="+mn-ea"/>
                <a:cs typeface="+mn-cs"/>
              </a:rPr>
              <a:t>to each student.</a:t>
            </a:r>
          </a:p>
          <a:p>
            <a:pPr lvl="0"/>
            <a:r>
              <a:rPr lang="en-US" sz="1200" kern="1200" dirty="0">
                <a:solidFill>
                  <a:schemeClr val="tx1"/>
                </a:solidFill>
                <a:effectLst/>
                <a:latin typeface="+mn-lt"/>
                <a:ea typeface="+mn-ea"/>
                <a:cs typeface="+mn-cs"/>
              </a:rPr>
              <a:t>Tell the class that you are about to describe a few different situations. As you do, students should close their eyes and focus on how they might feel if they were in each one. </a:t>
            </a:r>
          </a:p>
          <a:p>
            <a:pPr lvl="0"/>
            <a:r>
              <a:rPr lang="en-US" sz="1200" kern="1200" dirty="0">
                <a:solidFill>
                  <a:schemeClr val="tx1"/>
                </a:solidFill>
                <a:effectLst/>
                <a:latin typeface="+mn-lt"/>
                <a:ea typeface="+mn-ea"/>
                <a:cs typeface="+mn-cs"/>
              </a:rPr>
              <a:t>To prepare, ask students to close their eyes and picture their peaceful places. </a:t>
            </a:r>
          </a:p>
          <a:p>
            <a:pPr lvl="0"/>
            <a:r>
              <a:rPr lang="en-US" sz="1200" kern="1200" dirty="0">
                <a:solidFill>
                  <a:schemeClr val="tx1"/>
                </a:solidFill>
                <a:effectLst/>
                <a:latin typeface="+mn-lt"/>
                <a:ea typeface="+mn-ea"/>
                <a:cs typeface="+mn-cs"/>
              </a:rPr>
              <a:t>After a few </a:t>
            </a:r>
            <a:r>
              <a:rPr lang="en-US" sz="1200" i="0" kern="1200" dirty="0">
                <a:solidFill>
                  <a:schemeClr val="tx1"/>
                </a:solidFill>
                <a:effectLst/>
                <a:latin typeface="+mn-lt"/>
                <a:ea typeface="+mn-ea"/>
                <a:cs typeface="+mn-cs"/>
              </a:rPr>
              <a:t>seconds, click once to project and read the first scenario: “I just found out my best friend is moving far away.”</a:t>
            </a:r>
          </a:p>
          <a:p>
            <a:pPr lvl="0"/>
            <a:r>
              <a:rPr lang="en-US" sz="1200" kern="1200" dirty="0">
                <a:solidFill>
                  <a:schemeClr val="tx1"/>
                </a:solidFill>
                <a:effectLst/>
                <a:latin typeface="+mn-lt"/>
                <a:ea typeface="+mn-ea"/>
                <a:cs typeface="+mn-cs"/>
              </a:rPr>
              <a:t>Ask students to focus their thoughts on how they might feel if this were happening to them. They should then open their eyes and record at least one emotion on the “I may feel” line of Situation 1. Instruct them to express the emotion in a word </a:t>
            </a:r>
            <a:r>
              <a:rPr lang="en-US" sz="1200" i="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create an emoji to further illustrate this emotion.</a:t>
            </a:r>
          </a:p>
          <a:p>
            <a:r>
              <a:rPr lang="en-US" sz="1200" kern="1200" dirty="0">
                <a:solidFill>
                  <a:schemeClr val="tx1"/>
                </a:solidFill>
                <a:effectLst/>
                <a:latin typeface="+mn-lt"/>
                <a:ea typeface="+mn-ea"/>
                <a:cs typeface="+mn-cs"/>
              </a:rPr>
              <a:t>Note: If students need help thinking of specific emotions, guide them in selecting one from the Emotion Alphabet on the slide.</a:t>
            </a:r>
          </a:p>
          <a:p>
            <a:pPr lvl="0"/>
            <a:r>
              <a:rPr lang="en-US" sz="1200" kern="1200" dirty="0">
                <a:solidFill>
                  <a:schemeClr val="tx1"/>
                </a:solidFill>
                <a:effectLst/>
                <a:latin typeface="+mn-lt"/>
                <a:ea typeface="+mn-ea"/>
                <a:cs typeface="+mn-cs"/>
              </a:rPr>
              <a:t>Once students have recorded an emotion, encourage them to stand up and find a partner. Each partner should explain how the situation would make him or her feel and why. Each student should then write his or her partner’s emotion on one of the handout’s “They may feel…” lines.</a:t>
            </a:r>
          </a:p>
          <a:p>
            <a:pPr lvl="0"/>
            <a:r>
              <a:rPr lang="en-US" sz="1200" kern="1200" dirty="0">
                <a:solidFill>
                  <a:schemeClr val="tx1"/>
                </a:solidFill>
                <a:effectLst/>
                <a:latin typeface="+mn-lt"/>
                <a:ea typeface="+mn-ea"/>
                <a:cs typeface="+mn-cs"/>
              </a:rPr>
              <a:t>Encourage students to do this with two or three of their peers and then sit back down.</a:t>
            </a:r>
          </a:p>
          <a:p>
            <a:pPr lvl="0"/>
            <a:r>
              <a:rPr lang="en-US" sz="1200" kern="1200" dirty="0">
                <a:solidFill>
                  <a:schemeClr val="tx1"/>
                </a:solidFill>
                <a:effectLst/>
                <a:latin typeface="+mn-lt"/>
                <a:ea typeface="+mn-ea"/>
                <a:cs typeface="+mn-cs"/>
              </a:rPr>
              <a:t>Once the class is sitting, instruct the students to again close their eyes, picture their quiet places, and focus their thoughts. </a:t>
            </a:r>
          </a:p>
          <a:p>
            <a:pPr lvl="0"/>
            <a:r>
              <a:rPr lang="en-US" sz="1200" kern="1200" dirty="0">
                <a:solidFill>
                  <a:schemeClr val="tx1"/>
                </a:solidFill>
                <a:effectLst/>
                <a:latin typeface="+mn-lt"/>
                <a:ea typeface="+mn-ea"/>
                <a:cs typeface="+mn-cs"/>
              </a:rPr>
              <a:t>Click twice to repeat the activity with the following two scenarios:</a:t>
            </a:r>
          </a:p>
          <a:p>
            <a:pPr lvl="1"/>
            <a:r>
              <a:rPr lang="en-US" sz="1200" kern="1200" dirty="0">
                <a:solidFill>
                  <a:schemeClr val="tx1"/>
                </a:solidFill>
                <a:effectLst/>
                <a:latin typeface="+mn-lt"/>
                <a:ea typeface="+mn-ea"/>
                <a:cs typeface="+mn-cs"/>
              </a:rPr>
              <a:t>I just finished the longest book I’ve ever read.</a:t>
            </a:r>
          </a:p>
          <a:p>
            <a:pPr lvl="1"/>
            <a:r>
              <a:rPr lang="en-US" sz="1200" kern="1200" dirty="0">
                <a:solidFill>
                  <a:schemeClr val="tx1"/>
                </a:solidFill>
                <a:effectLst/>
                <a:latin typeface="+mn-lt"/>
                <a:ea typeface="+mn-ea"/>
                <a:cs typeface="+mn-cs"/>
              </a:rPr>
              <a:t>I have to give a speech in front of the entire school.</a:t>
            </a:r>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195716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students back together to discuss the activity. Ask:</a:t>
            </a:r>
          </a:p>
          <a:p>
            <a:pPr lvl="1"/>
            <a:r>
              <a:rPr lang="en-US" sz="1200" kern="1200" dirty="0">
                <a:solidFill>
                  <a:schemeClr val="tx1"/>
                </a:solidFill>
                <a:effectLst/>
                <a:latin typeface="+mn-lt"/>
                <a:ea typeface="+mn-ea"/>
                <a:cs typeface="+mn-cs"/>
              </a:rPr>
              <a:t>Who had similar feelings to those of your peers? Why do you think you might have felt similarly?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Click twice.</a:t>
            </a:r>
          </a:p>
          <a:p>
            <a:pPr lvl="1"/>
            <a:r>
              <a:rPr lang="en-US" sz="1200" kern="1200" dirty="0">
                <a:solidFill>
                  <a:schemeClr val="tx1"/>
                </a:solidFill>
                <a:effectLst/>
                <a:latin typeface="+mn-lt"/>
                <a:ea typeface="+mn-ea"/>
                <a:cs typeface="+mn-cs"/>
              </a:rPr>
              <a:t>Who had different feelings from those of your peers? Why do you think you might have felt differently?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Click twice.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Why is it important to be mindful of everyone’s feelings—and not just your own—before you act?</a:t>
            </a:r>
          </a:p>
          <a:p>
            <a:pPr lvl="0"/>
            <a:r>
              <a:rPr lang="en-US" sz="1200" kern="1200" dirty="0">
                <a:solidFill>
                  <a:schemeClr val="tx1"/>
                </a:solidFill>
                <a:effectLst/>
                <a:latin typeface="+mn-lt"/>
                <a:ea typeface="+mn-ea"/>
                <a:cs typeface="+mn-cs"/>
              </a:rPr>
              <a:t>Wrap up by summarizing:</a:t>
            </a:r>
          </a:p>
          <a:p>
            <a:pPr lvl="1"/>
            <a:r>
              <a:rPr lang="en-US" sz="1200" kern="1200" dirty="0">
                <a:solidFill>
                  <a:schemeClr val="tx1"/>
                </a:solidFill>
                <a:effectLst/>
                <a:latin typeface="+mn-lt"/>
                <a:ea typeface="+mn-ea"/>
                <a:cs typeface="+mn-cs"/>
              </a:rPr>
              <a:t>It’s important to remember that not everyone thinks and feels the same way we do. While we all have similarities, everyone is also different and unique.</a:t>
            </a:r>
          </a:p>
          <a:p>
            <a:pPr lvl="1"/>
            <a:r>
              <a:rPr lang="en-US" sz="1200" kern="1200" dirty="0">
                <a:solidFill>
                  <a:schemeClr val="tx1"/>
                </a:solidFill>
                <a:effectLst/>
                <a:latin typeface="+mn-lt"/>
                <a:ea typeface="+mn-ea"/>
                <a:cs typeface="+mn-cs"/>
              </a:rPr>
              <a:t>Being mindful of our own feelings can help us begin to think about why others feel the way they do—even if they feel differently. It’s important to think about everyone’s feelings before we act or react.</a:t>
            </a:r>
            <a:endParaRPr lang="en-US" sz="1200" b="1"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300783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the second session by asking the class to sit on the floor in a circle or semicircle and join the students by sitting at their level.</a:t>
            </a:r>
          </a:p>
          <a:p>
            <a:pPr lvl="0"/>
            <a:r>
              <a:rPr lang="en-US" sz="1200" kern="1200" dirty="0">
                <a:solidFill>
                  <a:schemeClr val="tx1"/>
                </a:solidFill>
                <a:effectLst/>
                <a:latin typeface="+mn-lt"/>
                <a:ea typeface="+mn-ea"/>
                <a:cs typeface="+mn-cs"/>
              </a:rPr>
              <a:t>Then read the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 again. </a:t>
            </a:r>
          </a:p>
          <a:p>
            <a:pPr lvl="0"/>
            <a:r>
              <a:rPr lang="en-US" sz="1200" kern="1200" dirty="0">
                <a:solidFill>
                  <a:schemeClr val="tx1"/>
                </a:solidFill>
                <a:effectLst/>
                <a:latin typeface="+mn-lt"/>
                <a:ea typeface="+mn-ea"/>
                <a:cs typeface="+mn-cs"/>
              </a:rPr>
              <a:t>Click once and ask students: What does it mean to step into someone’s shoes?</a:t>
            </a:r>
          </a:p>
          <a:p>
            <a:pPr lvl="0"/>
            <a:r>
              <a:rPr lang="en-US" sz="1200" kern="1200" dirty="0">
                <a:solidFill>
                  <a:schemeClr val="tx1"/>
                </a:solidFill>
                <a:effectLst/>
                <a:latin typeface="+mn-lt"/>
                <a:ea typeface="+mn-ea"/>
                <a:cs typeface="+mn-cs"/>
              </a:rPr>
              <a:t>Review and/or explain that that when you think about what someone else is seeing, thinking, and feeling, you are putting yourself into someone else’s shoes. When we try to understand how someone else is feeling, we are able to be as supportive and kind as possible.</a:t>
            </a: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400640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Distribute one piece of blank paper to each student. Explain that they will draw an outline of their shoe(s) on this paper. To do so, instruct them to stand on the paper and use a pencil to trace at least one of their shoes as best as they can. It doesn’t have to be perfect!</a:t>
            </a:r>
          </a:p>
          <a:p>
            <a:pPr lvl="0"/>
            <a:r>
              <a:rPr lang="en-US" sz="1200" kern="1200" dirty="0">
                <a:solidFill>
                  <a:schemeClr val="tx1"/>
                </a:solidFill>
                <a:effectLst/>
                <a:latin typeface="+mn-lt"/>
                <a:ea typeface="+mn-ea"/>
                <a:cs typeface="+mn-cs"/>
              </a:rPr>
              <a:t>Next, ask students to find a partner and stand facing this person. They should then place their shoe outline on the floor in front of them, and stand on top of the outline.  </a:t>
            </a:r>
          </a:p>
          <a:p>
            <a:pPr lvl="0"/>
            <a:r>
              <a:rPr lang="en-US" sz="1200" kern="1200" dirty="0">
                <a:solidFill>
                  <a:schemeClr val="tx1"/>
                </a:solidFill>
                <a:effectLst/>
                <a:latin typeface="+mn-lt"/>
                <a:ea typeface="+mn-ea"/>
                <a:cs typeface="+mn-cs"/>
              </a:rPr>
              <a:t>Click to project a scenario on the board and ask students to consider what they would think and how they would feel if they were in this situation:</a:t>
            </a:r>
          </a:p>
          <a:p>
            <a:pPr lvl="1"/>
            <a:r>
              <a:rPr lang="en-US" sz="1200" kern="1200" dirty="0">
                <a:solidFill>
                  <a:schemeClr val="tx1"/>
                </a:solidFill>
                <a:effectLst/>
                <a:latin typeface="+mn-lt"/>
                <a:ea typeface="+mn-ea"/>
                <a:cs typeface="+mn-cs"/>
              </a:rPr>
              <a:t>You usually hang out with your best friend at recess, but he or she is out sick. Thankfully, you have lots of other friends in your class. </a:t>
            </a:r>
          </a:p>
          <a:p>
            <a:pPr lvl="0"/>
            <a:r>
              <a:rPr lang="en-US" sz="1200" kern="1200" dirty="0">
                <a:solidFill>
                  <a:schemeClr val="tx1"/>
                </a:solidFill>
                <a:effectLst/>
                <a:latin typeface="+mn-lt"/>
                <a:ea typeface="+mn-ea"/>
                <a:cs typeface="+mn-cs"/>
              </a:rPr>
              <a:t>Once students have a moment to think independently, encourage them to share with their partners what they might think and feel.</a:t>
            </a:r>
          </a:p>
          <a:p>
            <a:pPr lvl="0"/>
            <a:r>
              <a:rPr lang="en-US" sz="1200" kern="1200" dirty="0">
                <a:solidFill>
                  <a:schemeClr val="tx1"/>
                </a:solidFill>
                <a:effectLst/>
                <a:latin typeface="+mn-lt"/>
                <a:ea typeface="+mn-ea"/>
                <a:cs typeface="+mn-cs"/>
              </a:rPr>
              <a:t>Then instruct students to swap sides with their partners so they are now standing on top of their partner’s shoe outline.</a:t>
            </a:r>
          </a:p>
          <a:p>
            <a:pPr lvl="0"/>
            <a:r>
              <a:rPr lang="en-US" sz="1200" kern="1200" dirty="0">
                <a:solidFill>
                  <a:schemeClr val="tx1"/>
                </a:solidFill>
                <a:effectLst/>
                <a:latin typeface="+mn-lt"/>
                <a:ea typeface="+mn-ea"/>
                <a:cs typeface="+mn-cs"/>
              </a:rPr>
              <a:t>Click twice to project a slightly different scenario and explain that students should now pretend they are in someone else’s shoes. Then read:</a:t>
            </a:r>
          </a:p>
          <a:p>
            <a:pPr lvl="1"/>
            <a:r>
              <a:rPr lang="en-US" sz="1200" kern="1200" dirty="0">
                <a:solidFill>
                  <a:schemeClr val="tx1"/>
                </a:solidFill>
                <a:effectLst/>
                <a:latin typeface="+mn-lt"/>
                <a:ea typeface="+mn-ea"/>
                <a:cs typeface="+mn-cs"/>
              </a:rPr>
              <a:t>You usually hang out with your best friend at recess, but he or she is out sick. You don’t have any other friends in your class. </a:t>
            </a:r>
          </a:p>
          <a:p>
            <a:pPr lvl="0"/>
            <a:r>
              <a:rPr lang="en-US" sz="1200" kern="1200" dirty="0">
                <a:solidFill>
                  <a:schemeClr val="tx1"/>
                </a:solidFill>
                <a:effectLst/>
                <a:latin typeface="+mn-lt"/>
                <a:ea typeface="+mn-ea"/>
                <a:cs typeface="+mn-cs"/>
              </a:rPr>
              <a:t>Again, encourage students to share how they might think and feel if they were in this person’s shoes.</a:t>
            </a:r>
          </a:p>
          <a:p>
            <a:pPr lvl="0"/>
            <a:r>
              <a:rPr lang="en-US" sz="1200" kern="1200" dirty="0">
                <a:solidFill>
                  <a:schemeClr val="tx1"/>
                </a:solidFill>
                <a:effectLst/>
                <a:latin typeface="+mn-lt"/>
                <a:ea typeface="+mn-ea"/>
                <a:cs typeface="+mn-cs"/>
              </a:rPr>
              <a:t>Then ask students to rejoin the circle or semicircle.</a:t>
            </a:r>
          </a:p>
          <a:p>
            <a:pPr lvl="0"/>
            <a:r>
              <a:rPr lang="en-US" sz="1200" kern="1200" dirty="0">
                <a:solidFill>
                  <a:schemeClr val="tx1"/>
                </a:solidFill>
                <a:effectLst/>
                <a:latin typeface="+mn-lt"/>
                <a:ea typeface="+mn-ea"/>
                <a:cs typeface="+mn-cs"/>
              </a:rPr>
              <a:t>Say: You just pretended to stand in two different people’s shoes. When your friend was out sick, did you feel the same in both pairs of shoes? Why or why not?</a:t>
            </a:r>
          </a:p>
          <a:p>
            <a:pPr lvl="0"/>
            <a:r>
              <a:rPr lang="en-US" sz="1200" kern="1200" dirty="0">
                <a:solidFill>
                  <a:schemeClr val="tx1"/>
                </a:solidFill>
                <a:effectLst/>
                <a:latin typeface="+mn-lt"/>
                <a:ea typeface="+mn-ea"/>
                <a:cs typeface="+mn-cs"/>
              </a:rPr>
              <a:t>Be sure students understand that standing in someone else’s shoes can feel very differently on the inside, even if it does not look that different from the outside. There are all kinds of things that make us and our situations unique—and we may not realize this until we try to stand in someone else’s shoes.</a:t>
            </a:r>
          </a:p>
          <a:p>
            <a:pPr lvl="0"/>
            <a:r>
              <a:rPr lang="en-US" sz="1200" kern="1200" dirty="0">
                <a:solidFill>
                  <a:schemeClr val="tx1"/>
                </a:solidFill>
                <a:effectLst/>
                <a:latin typeface="+mn-lt"/>
                <a:ea typeface="+mn-ea"/>
                <a:cs typeface="+mn-cs"/>
              </a:rPr>
              <a:t>For this reason, it’s important to always do our best to be mindful of our own feelings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feelings of others. </a:t>
            </a: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825391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emf"/><Relationship Id="rId7"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27A1A9A4-B769-4849-9343-5419B5105950}"/>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5" name="Group 14">
            <a:extLst>
              <a:ext uri="{FF2B5EF4-FFF2-40B4-BE49-F238E27FC236}">
                <a16:creationId xmlns:a16="http://schemas.microsoft.com/office/drawing/2014/main" id="{A82A5B47-A88E-474A-984F-DB13ACAB013E}"/>
              </a:ext>
            </a:extLst>
          </p:cNvPr>
          <p:cNvGrpSpPr/>
          <p:nvPr userDrawn="1"/>
        </p:nvGrpSpPr>
        <p:grpSpPr>
          <a:xfrm>
            <a:off x="5584614" y="6062644"/>
            <a:ext cx="2939205" cy="764360"/>
            <a:chOff x="5111030" y="6013568"/>
            <a:chExt cx="3366296" cy="875428"/>
          </a:xfrm>
        </p:grpSpPr>
        <p:pic>
          <p:nvPicPr>
            <p:cNvPr id="16" name="Picture 15">
              <a:extLst>
                <a:ext uri="{FF2B5EF4-FFF2-40B4-BE49-F238E27FC236}">
                  <a16:creationId xmlns:a16="http://schemas.microsoft.com/office/drawing/2014/main" id="{813F0310-78CD-6243-BACA-A547E1DD80FF}"/>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7" name="Straight Connector 16">
              <a:extLst>
                <a:ext uri="{FF2B5EF4-FFF2-40B4-BE49-F238E27FC236}">
                  <a16:creationId xmlns:a16="http://schemas.microsoft.com/office/drawing/2014/main" id="{57345E2E-721D-E04E-A1A3-C7B19FAC0C5E}"/>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04915C63-BC9E-2E4B-902A-E9B08D5E2C18}"/>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9" name="Straight Connector 18">
              <a:extLst>
                <a:ext uri="{FF2B5EF4-FFF2-40B4-BE49-F238E27FC236}">
                  <a16:creationId xmlns:a16="http://schemas.microsoft.com/office/drawing/2014/main" id="{D1BE31A5-3F71-1B4C-AF5A-6F8A4D589A75}"/>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2C53A822-03DF-EA4C-8B54-BD7D8B57328F}"/>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2" name="Picture 11">
            <a:extLst>
              <a:ext uri="{FF2B5EF4-FFF2-40B4-BE49-F238E27FC236}">
                <a16:creationId xmlns:a16="http://schemas.microsoft.com/office/drawing/2014/main" id="{BB9DD22C-9276-844B-8D9C-A1DECB8BFA12}"/>
              </a:ext>
            </a:extLst>
          </p:cNvPr>
          <p:cNvPicPr>
            <a:picLocks noChangeAspect="1"/>
          </p:cNvPicPr>
          <p:nvPr userDrawn="1"/>
        </p:nvPicPr>
        <p:blipFill>
          <a:blip r:embed="rId2"/>
          <a:srcRect/>
          <a:stretch/>
        </p:blipFill>
        <p:spPr>
          <a:xfrm>
            <a:off x="531463" y="250924"/>
            <a:ext cx="1468120" cy="1139952"/>
          </a:xfrm>
          <a:prstGeom prst="rect">
            <a:avLst/>
          </a:prstGeom>
        </p:spPr>
      </p:pic>
      <p:grpSp>
        <p:nvGrpSpPr>
          <p:cNvPr id="13" name="Group 12">
            <a:extLst>
              <a:ext uri="{FF2B5EF4-FFF2-40B4-BE49-F238E27FC236}">
                <a16:creationId xmlns:a16="http://schemas.microsoft.com/office/drawing/2014/main" id="{84B4DC66-74C8-F545-81B5-F28EEA95AE5E}"/>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41BD8156-9004-AA4B-B2CF-B0395C42DA61}"/>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997DF371-0B52-E742-8E64-22A5D7E8B4D2}"/>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0220A0C-9054-C24C-99F7-5AEB370510CB}"/>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DD0AAB64-808A-C24B-B915-163FEF6ECB0C}"/>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F13CBCCD-BC55-4148-9D17-2D6BE13F2021}"/>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2"/>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4B61DBBE-DF38-E042-BF18-9F4F4DACC0D1}"/>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348793A2-0EE7-A745-9280-56DBB68AA870}"/>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5800E384-AF45-7C45-A9EC-D23EC4CED3A7}"/>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686497E1-359B-7D42-B0C6-24479464A6EB}"/>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A584AA0A-A045-6444-B1A3-C45C47DE7D13}"/>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3769804-B9EA-4240-A707-581C6125EC53}"/>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6F986776-8471-9340-804F-F81FA2C2DFCE}"/>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7" name="Group 16">
            <a:extLst>
              <a:ext uri="{FF2B5EF4-FFF2-40B4-BE49-F238E27FC236}">
                <a16:creationId xmlns:a16="http://schemas.microsoft.com/office/drawing/2014/main" id="{05CBF96A-2B25-D445-B90A-C38C1E6ECDF8}"/>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DE87D7EF-A0DA-EE4B-B8D7-A157238466DA}"/>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574FB6EE-5B54-EE49-A2CE-5C71D5ECD4F5}"/>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1B544A58-EA94-F94E-B3AB-E4A14E92A919}"/>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443CBC6C-EE3F-5442-85D8-18BBE9C0BCE9}"/>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811E0FB-3FD0-E64E-A8B2-B5411DC934B4}"/>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55B1EA58-09F1-DB4D-8FEE-B582F175D1D1}"/>
              </a:ext>
            </a:extLst>
          </p:cNvPr>
          <p:cNvPicPr>
            <a:picLocks noChangeAspect="1"/>
          </p:cNvPicPr>
          <p:nvPr userDrawn="1"/>
        </p:nvPicPr>
        <p:blipFill>
          <a:blip r:embed="rId5"/>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93533A9B-EA46-D247-96E1-8275EA507C4F}"/>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662571"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743710"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340091"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1" name="Picture 20">
            <a:extLst>
              <a:ext uri="{FF2B5EF4-FFF2-40B4-BE49-F238E27FC236}">
                <a16:creationId xmlns:a16="http://schemas.microsoft.com/office/drawing/2014/main" id="{27F2949D-E98E-2948-8CCF-2F5F8EC670EF}"/>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23" name="Group 22">
            <a:extLst>
              <a:ext uri="{FF2B5EF4-FFF2-40B4-BE49-F238E27FC236}">
                <a16:creationId xmlns:a16="http://schemas.microsoft.com/office/drawing/2014/main" id="{156E3178-7DA3-1441-8A1B-1F68A6064E46}"/>
              </a:ext>
            </a:extLst>
          </p:cNvPr>
          <p:cNvGrpSpPr/>
          <p:nvPr userDrawn="1"/>
        </p:nvGrpSpPr>
        <p:grpSpPr>
          <a:xfrm>
            <a:off x="5584614" y="6062644"/>
            <a:ext cx="2939205" cy="764360"/>
            <a:chOff x="5111030" y="6013568"/>
            <a:chExt cx="3366296" cy="875428"/>
          </a:xfrm>
        </p:grpSpPr>
        <p:pic>
          <p:nvPicPr>
            <p:cNvPr id="24" name="Picture 23">
              <a:extLst>
                <a:ext uri="{FF2B5EF4-FFF2-40B4-BE49-F238E27FC236}">
                  <a16:creationId xmlns:a16="http://schemas.microsoft.com/office/drawing/2014/main" id="{5622703B-ECF2-A342-8513-61403D1D1456}"/>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25" name="Straight Connector 24">
              <a:extLst>
                <a:ext uri="{FF2B5EF4-FFF2-40B4-BE49-F238E27FC236}">
                  <a16:creationId xmlns:a16="http://schemas.microsoft.com/office/drawing/2014/main" id="{FA7328FA-2C0F-794B-A68E-EFFD9366AB40}"/>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C933411E-DBBA-9145-B3BB-D5E00A2E7FCB}"/>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27" name="Straight Connector 26">
              <a:extLst>
                <a:ext uri="{FF2B5EF4-FFF2-40B4-BE49-F238E27FC236}">
                  <a16:creationId xmlns:a16="http://schemas.microsoft.com/office/drawing/2014/main" id="{EA6FD7BF-5B4C-5D4E-9CFB-A909039A7AF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4C84676E-AD07-FE40-A941-95FCAE8BD51C}"/>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11/11/2020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53.pn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g"/><Relationship Id="rId7"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46267A-DA48-BE4A-BCCF-B1FF5CE147FA}"/>
              </a:ext>
            </a:extLst>
          </p:cNvPr>
          <p:cNvSpPr/>
          <p:nvPr/>
        </p:nvSpPr>
        <p:spPr>
          <a:xfrm>
            <a:off x="6455664" y="6108192"/>
            <a:ext cx="1435608" cy="630936"/>
          </a:xfrm>
          <a:prstGeom prst="rect">
            <a:avLst/>
          </a:prstGeom>
          <a:solidFill>
            <a:srgbClr val="46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B8BA66-42D0-2546-B370-D85DCCC5F56F}"/>
              </a:ext>
            </a:extLst>
          </p:cNvPr>
          <p:cNvSpPr/>
          <p:nvPr/>
        </p:nvSpPr>
        <p:spPr>
          <a:xfrm>
            <a:off x="5641847" y="6263029"/>
            <a:ext cx="3293809"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FE element 3">
            <a:extLst>
              <a:ext uri="{FF2B5EF4-FFF2-40B4-BE49-F238E27FC236}">
                <a16:creationId xmlns:a16="http://schemas.microsoft.com/office/drawing/2014/main" id="{EA3C9699-6D67-734A-AE02-D524BEAB870B}"/>
              </a:ext>
            </a:extLst>
          </p:cNvPr>
          <p:cNvPicPr>
            <a:picLocks/>
          </p:cNvPicPr>
          <p:nvPr/>
        </p:nvPicPr>
        <p:blipFill>
          <a:blip r:embed="rId4"/>
          <a:stretch>
            <a:fillRect/>
          </a:stretch>
        </p:blipFill>
        <p:spPr>
          <a:xfrm>
            <a:off x="621825" y="1774922"/>
            <a:ext cx="6860463" cy="728567"/>
          </a:xfrm>
          <a:prstGeom prst="rect">
            <a:avLst/>
          </a:prstGeom>
        </p:spPr>
      </p:pic>
      <p:pic>
        <p:nvPicPr>
          <p:cNvPr id="16" name="PFE element 4">
            <a:extLst>
              <a:ext uri="{FF2B5EF4-FFF2-40B4-BE49-F238E27FC236}">
                <a16:creationId xmlns:a16="http://schemas.microsoft.com/office/drawing/2014/main" id="{E9E7B984-7778-2D47-B401-F4A484734B39}"/>
              </a:ext>
            </a:extLst>
          </p:cNvPr>
          <p:cNvPicPr>
            <a:picLocks/>
          </p:cNvPicPr>
          <p:nvPr/>
        </p:nvPicPr>
        <p:blipFill>
          <a:blip r:embed="rId5"/>
          <a:stretch>
            <a:fillRect/>
          </a:stretch>
        </p:blipFill>
        <p:spPr>
          <a:xfrm>
            <a:off x="623814" y="2838715"/>
            <a:ext cx="2859924" cy="918210"/>
          </a:xfrm>
          <a:prstGeom prst="rect">
            <a:avLst/>
          </a:prstGeom>
        </p:spPr>
      </p:pic>
      <p:pic>
        <p:nvPicPr>
          <p:cNvPr id="11" name="Picture 10">
            <a:extLst>
              <a:ext uri="{FF2B5EF4-FFF2-40B4-BE49-F238E27FC236}">
                <a16:creationId xmlns:a16="http://schemas.microsoft.com/office/drawing/2014/main" id="{D82D39A4-223C-814B-AD38-6C046754B7D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587885" y="3429001"/>
            <a:ext cx="1955915" cy="3429000"/>
          </a:xfrm>
          <a:prstGeom prst="rect">
            <a:avLst/>
          </a:prstGeom>
        </p:spPr>
      </p:pic>
      <p:pic>
        <p:nvPicPr>
          <p:cNvPr id="12" name="Picture 11">
            <a:extLst>
              <a:ext uri="{FF2B5EF4-FFF2-40B4-BE49-F238E27FC236}">
                <a16:creationId xmlns:a16="http://schemas.microsoft.com/office/drawing/2014/main" id="{C7EBF643-9B7E-E842-8BC7-B1DC25EBB6C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85623" y="3630169"/>
            <a:ext cx="2192801" cy="3227832"/>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hide52" hidden="1">
            <a:extLst>
              <a:ext uri="{FF2B5EF4-FFF2-40B4-BE49-F238E27FC236}">
                <a16:creationId xmlns:a16="http://schemas.microsoft.com/office/drawing/2014/main" id="{258F0CA5-DE2C-9D4D-8A1D-FB260CB7A28D}"/>
              </a:ext>
            </a:extLst>
          </p:cNvPr>
          <p:cNvSpPr>
            <a:spLocks noGrp="1"/>
          </p:cNvSpPr>
          <p:nvPr>
            <p:ph type="ctrTitle"/>
          </p:nvPr>
        </p:nvSpPr>
        <p:spPr>
          <a:solidFill>
            <a:schemeClr val="accent1"/>
          </a:solidFill>
        </p:spPr>
        <p:txBody>
          <a:bodyPr>
            <a:noAutofit/>
          </a:bodyPr>
          <a:lstStyle/>
          <a:p>
            <a:r>
              <a:rPr lang="en-US" dirty="0"/>
              <a:t>In your           …</a:t>
            </a:r>
          </a:p>
        </p:txBody>
      </p:sp>
      <p:grpSp>
        <p:nvGrpSpPr>
          <p:cNvPr id="10" name="Group 9">
            <a:extLst>
              <a:ext uri="{FF2B5EF4-FFF2-40B4-BE49-F238E27FC236}">
                <a16:creationId xmlns:a16="http://schemas.microsoft.com/office/drawing/2014/main" id="{68BE99C5-83FB-9C48-A41D-FED06CF6A76E}"/>
              </a:ext>
            </a:extLst>
          </p:cNvPr>
          <p:cNvGrpSpPr/>
          <p:nvPr/>
        </p:nvGrpSpPr>
        <p:grpSpPr>
          <a:xfrm>
            <a:off x="391956" y="1584977"/>
            <a:ext cx="7774872" cy="778155"/>
            <a:chOff x="317500" y="317500"/>
            <a:chExt cx="7774872" cy="778155"/>
          </a:xfrm>
        </p:grpSpPr>
        <p:pic>
          <p:nvPicPr>
            <p:cNvPr id="7" name="PFE element 52">
              <a:extLst>
                <a:ext uri="{FF2B5EF4-FFF2-40B4-BE49-F238E27FC236}">
                  <a16:creationId xmlns:a16="http://schemas.microsoft.com/office/drawing/2014/main" id="{CD38754E-3D30-0948-87EC-1FABF0356751}"/>
                </a:ext>
              </a:extLst>
            </p:cNvPr>
            <p:cNvPicPr>
              <a:picLocks/>
            </p:cNvPicPr>
            <p:nvPr/>
          </p:nvPicPr>
          <p:blipFill>
            <a:blip r:embed="rId3"/>
            <a:stretch>
              <a:fillRect/>
            </a:stretch>
          </p:blipFill>
          <p:spPr>
            <a:xfrm>
              <a:off x="317500" y="317500"/>
              <a:ext cx="7774872" cy="778155"/>
            </a:xfrm>
            <a:prstGeom prst="rect">
              <a:avLst/>
            </a:prstGeom>
          </p:spPr>
        </p:pic>
        <p:sp>
          <p:nvSpPr>
            <p:cNvPr id="9" name="Shape_231">
              <a:extLst>
                <a:ext uri="{FF2B5EF4-FFF2-40B4-BE49-F238E27FC236}">
                  <a16:creationId xmlns:a16="http://schemas.microsoft.com/office/drawing/2014/main" id="{416AA8F6-607B-AF48-8F5E-2074A57DE824}"/>
                </a:ext>
              </a:extLst>
            </p:cNvPr>
            <p:cNvSpPr/>
            <p:nvPr/>
          </p:nvSpPr>
          <p:spPr>
            <a:xfrm>
              <a:off x="317500" y="317500"/>
              <a:ext cx="7774872" cy="77815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49A9FB15-79E0-5F42-A345-727063F0CE9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a:extLst>
              <a:ext uri="{FF2B5EF4-FFF2-40B4-BE49-F238E27FC236}">
                <a16:creationId xmlns:a16="http://schemas.microsoft.com/office/drawing/2014/main" id="{FA9B3E59-4784-9846-BDB6-5D7740C939B4}"/>
              </a:ext>
            </a:extLst>
          </p:cNvPr>
          <p:cNvPicPr>
            <a:picLocks noChangeAspect="1"/>
          </p:cNvPicPr>
          <p:nvPr/>
        </p:nvPicPr>
        <p:blipFill>
          <a:blip r:embed="rId4"/>
          <a:stretch>
            <a:fillRect/>
          </a:stretch>
        </p:blipFill>
        <p:spPr>
          <a:xfrm>
            <a:off x="4780066" y="2489200"/>
            <a:ext cx="3977854" cy="2296160"/>
          </a:xfrm>
          <a:prstGeom prst="rect">
            <a:avLst/>
          </a:prstGeom>
        </p:spPr>
      </p:pic>
      <p:sp>
        <p:nvSpPr>
          <p:cNvPr id="14" name="pfehide55" hidden="1">
            <a:extLst>
              <a:ext uri="{FF2B5EF4-FFF2-40B4-BE49-F238E27FC236}">
                <a16:creationId xmlns:a16="http://schemas.microsoft.com/office/drawing/2014/main" id="{490902D5-3EC3-884A-B995-015BF3257EAC}"/>
              </a:ext>
            </a:extLst>
          </p:cNvPr>
          <p:cNvSpPr txBox="1"/>
          <p:nvPr/>
        </p:nvSpPr>
        <p:spPr>
          <a:xfrm>
            <a:off x="385482" y="2315894"/>
            <a:ext cx="3550024" cy="4370427"/>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ound of voice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H</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ow</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they act</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O</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uter appearance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E</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xpression on face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urroundings</a:t>
            </a:r>
          </a:p>
          <a:p>
            <a:endParaRPr lang="de-DE"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1C3DDC14-1E52-BE40-84B6-2B67C55F9F4C}"/>
              </a:ext>
            </a:extLst>
          </p:cNvPr>
          <p:cNvGrpSpPr/>
          <p:nvPr/>
        </p:nvGrpSpPr>
        <p:grpSpPr>
          <a:xfrm>
            <a:off x="381224" y="2314844"/>
            <a:ext cx="3558540" cy="4372527"/>
            <a:chOff x="317500" y="317500"/>
            <a:chExt cx="3558540" cy="4372527"/>
          </a:xfrm>
        </p:grpSpPr>
        <p:pic>
          <p:nvPicPr>
            <p:cNvPr id="12" name="PFE element 55">
              <a:extLst>
                <a:ext uri="{FF2B5EF4-FFF2-40B4-BE49-F238E27FC236}">
                  <a16:creationId xmlns:a16="http://schemas.microsoft.com/office/drawing/2014/main" id="{0F3DDAB3-F3CE-5C4D-837A-2DF05E697583}"/>
                </a:ext>
              </a:extLst>
            </p:cNvPr>
            <p:cNvPicPr>
              <a:picLocks/>
            </p:cNvPicPr>
            <p:nvPr/>
          </p:nvPicPr>
          <p:blipFill>
            <a:blip r:embed="rId5"/>
            <a:stretch>
              <a:fillRect/>
            </a:stretch>
          </p:blipFill>
          <p:spPr>
            <a:xfrm>
              <a:off x="317500" y="317500"/>
              <a:ext cx="3558540" cy="4372527"/>
            </a:xfrm>
            <a:prstGeom prst="rect">
              <a:avLst/>
            </a:prstGeom>
          </p:spPr>
        </p:pic>
        <p:sp>
          <p:nvSpPr>
            <p:cNvPr id="21" name="Shape_232">
              <a:extLst>
                <a:ext uri="{FF2B5EF4-FFF2-40B4-BE49-F238E27FC236}">
                  <a16:creationId xmlns:a16="http://schemas.microsoft.com/office/drawing/2014/main" id="{521AF158-895D-D046-8827-1787F28C9F26}"/>
                </a:ext>
              </a:extLst>
            </p:cNvPr>
            <p:cNvSpPr/>
            <p:nvPr/>
          </p:nvSpPr>
          <p:spPr>
            <a:xfrm>
              <a:off x="317500" y="317500"/>
              <a:ext cx="3558540" cy="437252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4E347A8-65EF-B945-8E00-9762A5BCC32C}"/>
              </a:ext>
            </a:extLst>
          </p:cNvPr>
          <p:cNvSpPr/>
          <p:nvPr/>
        </p:nvSpPr>
        <p:spPr>
          <a:xfrm>
            <a:off x="802640" y="2682240"/>
            <a:ext cx="184912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Rectangle 15">
            <a:extLst>
              <a:ext uri="{FF2B5EF4-FFF2-40B4-BE49-F238E27FC236}">
                <a16:creationId xmlns:a16="http://schemas.microsoft.com/office/drawing/2014/main" id="{1CF4BFA1-0AB9-2740-9B50-C8CE1BE7ADB6}"/>
              </a:ext>
            </a:extLst>
          </p:cNvPr>
          <p:cNvSpPr/>
          <p:nvPr/>
        </p:nvSpPr>
        <p:spPr>
          <a:xfrm>
            <a:off x="914400" y="3439160"/>
            <a:ext cx="184912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070DDD15-5D94-574A-A947-12361829AA96}"/>
              </a:ext>
            </a:extLst>
          </p:cNvPr>
          <p:cNvSpPr/>
          <p:nvPr/>
        </p:nvSpPr>
        <p:spPr>
          <a:xfrm>
            <a:off x="980440" y="4224910"/>
            <a:ext cx="224028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03DFCF45-2F87-9D40-A3C1-886686BFE5F8}"/>
              </a:ext>
            </a:extLst>
          </p:cNvPr>
          <p:cNvSpPr/>
          <p:nvPr/>
        </p:nvSpPr>
        <p:spPr>
          <a:xfrm>
            <a:off x="828040" y="4963160"/>
            <a:ext cx="2423160" cy="44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8C4F4AD9-30E0-914E-9AB0-0977C56C7670}"/>
              </a:ext>
            </a:extLst>
          </p:cNvPr>
          <p:cNvSpPr/>
          <p:nvPr/>
        </p:nvSpPr>
        <p:spPr>
          <a:xfrm>
            <a:off x="838200" y="5737517"/>
            <a:ext cx="242316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Picture 19">
            <a:extLst>
              <a:ext uri="{FF2B5EF4-FFF2-40B4-BE49-F238E27FC236}">
                <a16:creationId xmlns:a16="http://schemas.microsoft.com/office/drawing/2014/main" id="{2B02B39D-8B17-BD4B-A1F4-418BB8C4E3B2}"/>
              </a:ext>
            </a:extLst>
          </p:cNvPr>
          <p:cNvPicPr>
            <a:picLocks noChangeAspect="1"/>
          </p:cNvPicPr>
          <p:nvPr/>
        </p:nvPicPr>
        <p:blipFill>
          <a:blip r:embed="rId6"/>
          <a:stretch>
            <a:fillRect/>
          </a:stretch>
        </p:blipFill>
        <p:spPr>
          <a:xfrm>
            <a:off x="2369370" y="1463581"/>
            <a:ext cx="1238847" cy="960106"/>
          </a:xfrm>
          <a:prstGeom prst="rect">
            <a:avLst/>
          </a:prstGeom>
        </p:spPr>
      </p:pic>
      <p:pic>
        <p:nvPicPr>
          <p:cNvPr id="4" name="Picture 3">
            <a:extLst>
              <a:ext uri="{FF2B5EF4-FFF2-40B4-BE49-F238E27FC236}">
                <a16:creationId xmlns:a16="http://schemas.microsoft.com/office/drawing/2014/main" id="{50BAB53B-EAB5-FB4B-BB0D-1EED5238898A}"/>
              </a:ext>
            </a:extLst>
          </p:cNvPr>
          <p:cNvPicPr>
            <a:picLocks noChangeAspect="1"/>
          </p:cNvPicPr>
          <p:nvPr/>
        </p:nvPicPr>
        <p:blipFill rotWithShape="1">
          <a:blip r:embed="rId7"/>
          <a:srcRect l="8436" t="7688" r="6345" b="58830"/>
          <a:stretch/>
        </p:blipFill>
        <p:spPr>
          <a:xfrm>
            <a:off x="470337" y="1591875"/>
            <a:ext cx="8595708" cy="4370427"/>
          </a:xfrm>
          <a:prstGeom prst="rect">
            <a:avLst/>
          </a:prstGeom>
        </p:spPr>
      </p:pic>
    </p:spTree>
    <p:extLst>
      <p:ext uri="{BB962C8B-B14F-4D97-AF65-F5344CB8AC3E}">
        <p14:creationId xmlns:p14="http://schemas.microsoft.com/office/powerpoint/2010/main" val="9531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p:bldP spid="14"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A8EB421-68F4-B84B-A357-4213D07EA9A0}"/>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60A41DD-E484-BA48-81B3-C95B9B80867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800" y="1823313"/>
            <a:ext cx="5019239" cy="3520847"/>
          </a:xfrm>
          <a:prstGeom prst="rect">
            <a:avLst/>
          </a:prstGeom>
        </p:spPr>
      </p:pic>
      <p:pic>
        <p:nvPicPr>
          <p:cNvPr id="5" name="PFE element 65">
            <a:extLst>
              <a:ext uri="{FF2B5EF4-FFF2-40B4-BE49-F238E27FC236}">
                <a16:creationId xmlns:a16="http://schemas.microsoft.com/office/drawing/2014/main" id="{DB6F12DF-0841-6B4B-A519-83F55115E558}"/>
              </a:ext>
            </a:extLst>
          </p:cNvPr>
          <p:cNvPicPr>
            <a:picLocks/>
          </p:cNvPicPr>
          <p:nvPr/>
        </p:nvPicPr>
        <p:blipFill>
          <a:blip r:embed="rId4"/>
          <a:stretch>
            <a:fillRect/>
          </a:stretch>
        </p:blipFill>
        <p:spPr>
          <a:xfrm>
            <a:off x="5800762" y="1654444"/>
            <a:ext cx="3543300" cy="4372527"/>
          </a:xfrm>
          <a:prstGeom prst="rect">
            <a:avLst/>
          </a:prstGeom>
        </p:spPr>
      </p:pic>
      <p:sp>
        <p:nvSpPr>
          <p:cNvPr id="11" name="Rectangle 10">
            <a:extLst>
              <a:ext uri="{FF2B5EF4-FFF2-40B4-BE49-F238E27FC236}">
                <a16:creationId xmlns:a16="http://schemas.microsoft.com/office/drawing/2014/main" id="{5BCE94A3-BE83-4246-9FEC-211D4F5B9C74}"/>
              </a:ext>
            </a:extLst>
          </p:cNvPr>
          <p:cNvSpPr/>
          <p:nvPr/>
        </p:nvSpPr>
        <p:spPr>
          <a:xfrm>
            <a:off x="6217920" y="2021840"/>
            <a:ext cx="184912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C448A5-AD35-9642-93B5-DCA4C8CC71EA}"/>
              </a:ext>
            </a:extLst>
          </p:cNvPr>
          <p:cNvSpPr/>
          <p:nvPr/>
        </p:nvSpPr>
        <p:spPr>
          <a:xfrm>
            <a:off x="6329680" y="2778760"/>
            <a:ext cx="184912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FEA17A-476F-2F4F-B344-3758DAE5D488}"/>
              </a:ext>
            </a:extLst>
          </p:cNvPr>
          <p:cNvSpPr/>
          <p:nvPr/>
        </p:nvSpPr>
        <p:spPr>
          <a:xfrm>
            <a:off x="6395720" y="3564510"/>
            <a:ext cx="224028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A9C1C8-6F51-444B-B7BE-2F392145C125}"/>
              </a:ext>
            </a:extLst>
          </p:cNvPr>
          <p:cNvSpPr/>
          <p:nvPr/>
        </p:nvSpPr>
        <p:spPr>
          <a:xfrm>
            <a:off x="6243320" y="4302760"/>
            <a:ext cx="2423160" cy="44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1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70">
            <a:extLst>
              <a:ext uri="{FF2B5EF4-FFF2-40B4-BE49-F238E27FC236}">
                <a16:creationId xmlns:a16="http://schemas.microsoft.com/office/drawing/2014/main" id="{1DEBAD98-774F-7947-990E-AD08029BF411}"/>
              </a:ext>
            </a:extLst>
          </p:cNvPr>
          <p:cNvPicPr>
            <a:picLocks/>
          </p:cNvPicPr>
          <p:nvPr/>
        </p:nvPicPr>
        <p:blipFill>
          <a:blip r:embed="rId3"/>
          <a:stretch>
            <a:fillRect/>
          </a:stretch>
        </p:blipFill>
        <p:spPr>
          <a:xfrm>
            <a:off x="391956" y="1584977"/>
            <a:ext cx="7774872" cy="778155"/>
          </a:xfrm>
          <a:prstGeom prst="rect">
            <a:avLst/>
          </a:prstGeom>
        </p:spPr>
      </p:pic>
      <p:sp>
        <p:nvSpPr>
          <p:cNvPr id="4" name="Rectangle 3">
            <a:extLst>
              <a:ext uri="{FF2B5EF4-FFF2-40B4-BE49-F238E27FC236}">
                <a16:creationId xmlns:a16="http://schemas.microsoft.com/office/drawing/2014/main" id="{DE1EDAC2-F83B-2C49-A3CE-60A522EF8EF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D8FAB7-F7B7-8B40-A496-E63CC3A664E3}"/>
              </a:ext>
            </a:extLst>
          </p:cNvPr>
          <p:cNvPicPr>
            <a:picLocks noChangeAspect="1"/>
          </p:cNvPicPr>
          <p:nvPr/>
        </p:nvPicPr>
        <p:blipFill rotWithShape="1">
          <a:blip r:embed="rId4"/>
          <a:srcRect t="8852" b="17990"/>
          <a:stretch/>
        </p:blipFill>
        <p:spPr>
          <a:xfrm>
            <a:off x="221534" y="2261217"/>
            <a:ext cx="4497963" cy="4258455"/>
          </a:xfrm>
          <a:prstGeom prst="rect">
            <a:avLst/>
          </a:prstGeom>
        </p:spPr>
      </p:pic>
    </p:spTree>
    <p:extLst>
      <p:ext uri="{BB962C8B-B14F-4D97-AF65-F5344CB8AC3E}">
        <p14:creationId xmlns:p14="http://schemas.microsoft.com/office/powerpoint/2010/main" val="844713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13DBE81-628A-9B46-B4EA-05A46A0A108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FE element 74">
            <a:extLst>
              <a:ext uri="{FF2B5EF4-FFF2-40B4-BE49-F238E27FC236}">
                <a16:creationId xmlns:a16="http://schemas.microsoft.com/office/drawing/2014/main" id="{CCADB033-6085-E24A-97E0-CD75027A3BCE}"/>
              </a:ext>
            </a:extLst>
          </p:cNvPr>
          <p:cNvPicPr>
            <a:picLocks/>
          </p:cNvPicPr>
          <p:nvPr/>
        </p:nvPicPr>
        <p:blipFill>
          <a:blip r:embed="rId3"/>
          <a:stretch>
            <a:fillRect/>
          </a:stretch>
        </p:blipFill>
        <p:spPr>
          <a:xfrm>
            <a:off x="381224" y="2314844"/>
            <a:ext cx="3558540" cy="4372527"/>
          </a:xfrm>
          <a:prstGeom prst="rect">
            <a:avLst/>
          </a:prstGeom>
        </p:spPr>
      </p:pic>
      <p:pic>
        <p:nvPicPr>
          <p:cNvPr id="9" name="PFE element 75">
            <a:extLst>
              <a:ext uri="{FF2B5EF4-FFF2-40B4-BE49-F238E27FC236}">
                <a16:creationId xmlns:a16="http://schemas.microsoft.com/office/drawing/2014/main" id="{0F77C62E-8A27-C340-A467-A2CFB7E7424B}"/>
              </a:ext>
            </a:extLst>
          </p:cNvPr>
          <p:cNvPicPr>
            <a:picLocks/>
          </p:cNvPicPr>
          <p:nvPr/>
        </p:nvPicPr>
        <p:blipFill>
          <a:blip r:embed="rId4"/>
          <a:stretch>
            <a:fillRect/>
          </a:stretch>
        </p:blipFill>
        <p:spPr>
          <a:xfrm>
            <a:off x="391956" y="1584977"/>
            <a:ext cx="7774872" cy="778155"/>
          </a:xfrm>
          <a:prstGeom prst="rect">
            <a:avLst/>
          </a:prstGeom>
        </p:spPr>
      </p:pic>
      <p:sp>
        <p:nvSpPr>
          <p:cNvPr id="4" name="Rectangle 3">
            <a:extLst>
              <a:ext uri="{FF2B5EF4-FFF2-40B4-BE49-F238E27FC236}">
                <a16:creationId xmlns:a16="http://schemas.microsoft.com/office/drawing/2014/main" id="{C989BCA5-DA53-694F-93E8-FA8541DC0198}"/>
              </a:ext>
            </a:extLst>
          </p:cNvPr>
          <p:cNvSpPr/>
          <p:nvPr/>
        </p:nvSpPr>
        <p:spPr>
          <a:xfrm>
            <a:off x="3515360" y="2540000"/>
            <a:ext cx="426720" cy="4267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3DC80D3-B929-3342-B771-2E552CFB6C9C}"/>
              </a:ext>
            </a:extLst>
          </p:cNvPr>
          <p:cNvSpPr/>
          <p:nvPr/>
        </p:nvSpPr>
        <p:spPr>
          <a:xfrm>
            <a:off x="3515360" y="3286760"/>
            <a:ext cx="426720" cy="4267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2BE935-ECAC-E243-95EC-63788410501E}"/>
              </a:ext>
            </a:extLst>
          </p:cNvPr>
          <p:cNvSpPr/>
          <p:nvPr/>
        </p:nvSpPr>
        <p:spPr>
          <a:xfrm>
            <a:off x="3515360" y="4038600"/>
            <a:ext cx="426720" cy="4267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D96C92-DB00-8547-BC66-87D491CF6F78}"/>
              </a:ext>
            </a:extLst>
          </p:cNvPr>
          <p:cNvSpPr/>
          <p:nvPr/>
        </p:nvSpPr>
        <p:spPr>
          <a:xfrm>
            <a:off x="3515360" y="4810760"/>
            <a:ext cx="426720" cy="4267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E5D2DE-494E-5442-AC3A-93C54C864386}"/>
              </a:ext>
            </a:extLst>
          </p:cNvPr>
          <p:cNvSpPr/>
          <p:nvPr/>
        </p:nvSpPr>
        <p:spPr>
          <a:xfrm>
            <a:off x="3515360" y="5572760"/>
            <a:ext cx="426720" cy="4267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fehide81" hidden="1">
            <a:extLst>
              <a:ext uri="{FF2B5EF4-FFF2-40B4-BE49-F238E27FC236}">
                <a16:creationId xmlns:a16="http://schemas.microsoft.com/office/drawing/2014/main" id="{78338ED1-F848-CC4D-9C0B-553D9EDB5E3C}"/>
              </a:ext>
            </a:extLst>
          </p:cNvPr>
          <p:cNvSpPr txBox="1"/>
          <p:nvPr/>
        </p:nvSpPr>
        <p:spPr>
          <a:xfrm>
            <a:off x="3545840" y="2550160"/>
            <a:ext cx="1168400"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2DC6A685-2E95-C846-80F5-AB3D0116710C}"/>
              </a:ext>
            </a:extLst>
          </p:cNvPr>
          <p:cNvGrpSpPr/>
          <p:nvPr/>
        </p:nvGrpSpPr>
        <p:grpSpPr>
          <a:xfrm>
            <a:off x="3544620" y="2550160"/>
            <a:ext cx="1170841" cy="461010"/>
            <a:chOff x="317500" y="317500"/>
            <a:chExt cx="1170841" cy="461010"/>
          </a:xfrm>
        </p:grpSpPr>
        <p:pic>
          <p:nvPicPr>
            <p:cNvPr id="13" name="PFE element 81">
              <a:extLst>
                <a:ext uri="{FF2B5EF4-FFF2-40B4-BE49-F238E27FC236}">
                  <a16:creationId xmlns:a16="http://schemas.microsoft.com/office/drawing/2014/main" id="{241C58BA-C5ED-2E4F-A870-8BF437DDE61E}"/>
                </a:ext>
              </a:extLst>
            </p:cNvPr>
            <p:cNvPicPr>
              <a:picLocks/>
            </p:cNvPicPr>
            <p:nvPr/>
          </p:nvPicPr>
          <p:blipFill>
            <a:blip r:embed="rId5"/>
            <a:stretch>
              <a:fillRect/>
            </a:stretch>
          </p:blipFill>
          <p:spPr>
            <a:xfrm>
              <a:off x="317500" y="317500"/>
              <a:ext cx="1170841" cy="461010"/>
            </a:xfrm>
            <a:prstGeom prst="rect">
              <a:avLst/>
            </a:prstGeom>
          </p:spPr>
        </p:pic>
        <p:sp>
          <p:nvSpPr>
            <p:cNvPr id="15" name="Shape_233">
              <a:extLst>
                <a:ext uri="{FF2B5EF4-FFF2-40B4-BE49-F238E27FC236}">
                  <a16:creationId xmlns:a16="http://schemas.microsoft.com/office/drawing/2014/main" id="{EF468E8E-14C3-5345-8F51-1B47D5123F24}"/>
                </a:ext>
              </a:extLst>
            </p:cNvPr>
            <p:cNvSpPr/>
            <p:nvPr/>
          </p:nvSpPr>
          <p:spPr>
            <a:xfrm>
              <a:off x="317500" y="317500"/>
              <a:ext cx="1170841" cy="4610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pfehide82" hidden="1">
            <a:extLst>
              <a:ext uri="{FF2B5EF4-FFF2-40B4-BE49-F238E27FC236}">
                <a16:creationId xmlns:a16="http://schemas.microsoft.com/office/drawing/2014/main" id="{D50CA978-AA3C-E646-A2E9-F6EAC73DFF7A}"/>
              </a:ext>
            </a:extLst>
          </p:cNvPr>
          <p:cNvSpPr txBox="1"/>
          <p:nvPr/>
        </p:nvSpPr>
        <p:spPr>
          <a:xfrm>
            <a:off x="3545840" y="3296920"/>
            <a:ext cx="1168400"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4FE4C078-34E1-1B42-B71F-0F9BE9ACCF77}"/>
              </a:ext>
            </a:extLst>
          </p:cNvPr>
          <p:cNvGrpSpPr/>
          <p:nvPr/>
        </p:nvGrpSpPr>
        <p:grpSpPr>
          <a:xfrm>
            <a:off x="3544620" y="3296803"/>
            <a:ext cx="1170841" cy="461898"/>
            <a:chOff x="317500" y="317500"/>
            <a:chExt cx="1170841" cy="461898"/>
          </a:xfrm>
        </p:grpSpPr>
        <p:pic>
          <p:nvPicPr>
            <p:cNvPr id="22" name="PFE element 82">
              <a:extLst>
                <a:ext uri="{FF2B5EF4-FFF2-40B4-BE49-F238E27FC236}">
                  <a16:creationId xmlns:a16="http://schemas.microsoft.com/office/drawing/2014/main" id="{F0D0A07E-62D5-464A-8A4E-9FA10E8071E0}"/>
                </a:ext>
              </a:extLst>
            </p:cNvPr>
            <p:cNvPicPr>
              <a:picLocks/>
            </p:cNvPicPr>
            <p:nvPr/>
          </p:nvPicPr>
          <p:blipFill>
            <a:blip r:embed="rId6"/>
            <a:stretch>
              <a:fillRect/>
            </a:stretch>
          </p:blipFill>
          <p:spPr>
            <a:xfrm>
              <a:off x="317500" y="317500"/>
              <a:ext cx="1170841" cy="461898"/>
            </a:xfrm>
            <a:prstGeom prst="rect">
              <a:avLst/>
            </a:prstGeom>
          </p:spPr>
        </p:pic>
        <p:sp>
          <p:nvSpPr>
            <p:cNvPr id="27" name="Shape_234">
              <a:extLst>
                <a:ext uri="{FF2B5EF4-FFF2-40B4-BE49-F238E27FC236}">
                  <a16:creationId xmlns:a16="http://schemas.microsoft.com/office/drawing/2014/main" id="{68D72690-2A66-2B4B-8B58-74D1D65482D8}"/>
                </a:ext>
              </a:extLst>
            </p:cNvPr>
            <p:cNvSpPr/>
            <p:nvPr/>
          </p:nvSpPr>
          <p:spPr>
            <a:xfrm>
              <a:off x="317500" y="317500"/>
              <a:ext cx="1170841" cy="46189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fehide83" hidden="1">
            <a:extLst>
              <a:ext uri="{FF2B5EF4-FFF2-40B4-BE49-F238E27FC236}">
                <a16:creationId xmlns:a16="http://schemas.microsoft.com/office/drawing/2014/main" id="{77450E05-E0AA-D846-9826-FE9C854E7AF3}"/>
              </a:ext>
            </a:extLst>
          </p:cNvPr>
          <p:cNvSpPr txBox="1"/>
          <p:nvPr/>
        </p:nvSpPr>
        <p:spPr>
          <a:xfrm>
            <a:off x="3545840" y="4048760"/>
            <a:ext cx="1168400"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0719D846-DC93-354B-A1C2-E016C557AF38}"/>
              </a:ext>
            </a:extLst>
          </p:cNvPr>
          <p:cNvGrpSpPr/>
          <p:nvPr/>
        </p:nvGrpSpPr>
        <p:grpSpPr>
          <a:xfrm>
            <a:off x="3544620" y="4048760"/>
            <a:ext cx="1170841" cy="461010"/>
            <a:chOff x="317500" y="317500"/>
            <a:chExt cx="1170841" cy="461010"/>
          </a:xfrm>
        </p:grpSpPr>
        <p:pic>
          <p:nvPicPr>
            <p:cNvPr id="30" name="PFE element 83">
              <a:extLst>
                <a:ext uri="{FF2B5EF4-FFF2-40B4-BE49-F238E27FC236}">
                  <a16:creationId xmlns:a16="http://schemas.microsoft.com/office/drawing/2014/main" id="{CB6E1D22-2160-E546-9819-5149E04022C0}"/>
                </a:ext>
              </a:extLst>
            </p:cNvPr>
            <p:cNvPicPr>
              <a:picLocks/>
            </p:cNvPicPr>
            <p:nvPr/>
          </p:nvPicPr>
          <p:blipFill>
            <a:blip r:embed="rId5"/>
            <a:stretch>
              <a:fillRect/>
            </a:stretch>
          </p:blipFill>
          <p:spPr>
            <a:xfrm>
              <a:off x="317500" y="317500"/>
              <a:ext cx="1170841" cy="461010"/>
            </a:xfrm>
            <a:prstGeom prst="rect">
              <a:avLst/>
            </a:prstGeom>
          </p:spPr>
        </p:pic>
        <p:sp>
          <p:nvSpPr>
            <p:cNvPr id="31" name="Shape_235">
              <a:extLst>
                <a:ext uri="{FF2B5EF4-FFF2-40B4-BE49-F238E27FC236}">
                  <a16:creationId xmlns:a16="http://schemas.microsoft.com/office/drawing/2014/main" id="{03256203-9DF0-0041-9B3E-0F4B83C20C80}"/>
                </a:ext>
              </a:extLst>
            </p:cNvPr>
            <p:cNvSpPr/>
            <p:nvPr/>
          </p:nvSpPr>
          <p:spPr>
            <a:xfrm>
              <a:off x="317500" y="317500"/>
              <a:ext cx="1170841" cy="4610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pfehide84" hidden="1">
            <a:extLst>
              <a:ext uri="{FF2B5EF4-FFF2-40B4-BE49-F238E27FC236}">
                <a16:creationId xmlns:a16="http://schemas.microsoft.com/office/drawing/2014/main" id="{97C006EA-B4BF-5041-BC1F-4684BAC362D1}"/>
              </a:ext>
            </a:extLst>
          </p:cNvPr>
          <p:cNvSpPr txBox="1"/>
          <p:nvPr/>
        </p:nvSpPr>
        <p:spPr>
          <a:xfrm>
            <a:off x="3545840" y="4820920"/>
            <a:ext cx="1168400"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EEB8B114-48E3-884D-80F7-3115489341E8}"/>
              </a:ext>
            </a:extLst>
          </p:cNvPr>
          <p:cNvGrpSpPr/>
          <p:nvPr/>
        </p:nvGrpSpPr>
        <p:grpSpPr>
          <a:xfrm>
            <a:off x="3544620" y="4820803"/>
            <a:ext cx="1170841" cy="461898"/>
            <a:chOff x="317500" y="317500"/>
            <a:chExt cx="1170841" cy="461898"/>
          </a:xfrm>
        </p:grpSpPr>
        <p:pic>
          <p:nvPicPr>
            <p:cNvPr id="35" name="PFE element 84">
              <a:extLst>
                <a:ext uri="{FF2B5EF4-FFF2-40B4-BE49-F238E27FC236}">
                  <a16:creationId xmlns:a16="http://schemas.microsoft.com/office/drawing/2014/main" id="{4ABECA62-FBB0-CD4B-B4BA-8AF67E387775}"/>
                </a:ext>
              </a:extLst>
            </p:cNvPr>
            <p:cNvPicPr>
              <a:picLocks/>
            </p:cNvPicPr>
            <p:nvPr/>
          </p:nvPicPr>
          <p:blipFill>
            <a:blip r:embed="rId6"/>
            <a:stretch>
              <a:fillRect/>
            </a:stretch>
          </p:blipFill>
          <p:spPr>
            <a:xfrm>
              <a:off x="317500" y="317500"/>
              <a:ext cx="1170841" cy="461898"/>
            </a:xfrm>
            <a:prstGeom prst="rect">
              <a:avLst/>
            </a:prstGeom>
          </p:spPr>
        </p:pic>
        <p:sp>
          <p:nvSpPr>
            <p:cNvPr id="36" name="Shape_236">
              <a:extLst>
                <a:ext uri="{FF2B5EF4-FFF2-40B4-BE49-F238E27FC236}">
                  <a16:creationId xmlns:a16="http://schemas.microsoft.com/office/drawing/2014/main" id="{A96B29DA-D5FA-CC4F-AF7D-0A891BD052D7}"/>
                </a:ext>
              </a:extLst>
            </p:cNvPr>
            <p:cNvSpPr/>
            <p:nvPr/>
          </p:nvSpPr>
          <p:spPr>
            <a:xfrm>
              <a:off x="317500" y="317500"/>
              <a:ext cx="1170841" cy="46189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fehide85" hidden="1">
            <a:extLst>
              <a:ext uri="{FF2B5EF4-FFF2-40B4-BE49-F238E27FC236}">
                <a16:creationId xmlns:a16="http://schemas.microsoft.com/office/drawing/2014/main" id="{9839DE9C-FDAD-9E4E-8387-73F51768FC4E}"/>
              </a:ext>
            </a:extLst>
          </p:cNvPr>
          <p:cNvSpPr txBox="1"/>
          <p:nvPr/>
        </p:nvSpPr>
        <p:spPr>
          <a:xfrm>
            <a:off x="3545840" y="5572760"/>
            <a:ext cx="1168400"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oup 41">
            <a:extLst>
              <a:ext uri="{FF2B5EF4-FFF2-40B4-BE49-F238E27FC236}">
                <a16:creationId xmlns:a16="http://schemas.microsoft.com/office/drawing/2014/main" id="{725AD0A0-1CAB-0446-9444-1B0E8DA650F9}"/>
              </a:ext>
            </a:extLst>
          </p:cNvPr>
          <p:cNvGrpSpPr/>
          <p:nvPr/>
        </p:nvGrpSpPr>
        <p:grpSpPr>
          <a:xfrm>
            <a:off x="3544620" y="5572760"/>
            <a:ext cx="1170841" cy="461010"/>
            <a:chOff x="317500" y="317500"/>
            <a:chExt cx="1170841" cy="461010"/>
          </a:xfrm>
        </p:grpSpPr>
        <p:pic>
          <p:nvPicPr>
            <p:cNvPr id="40" name="PFE element 85">
              <a:extLst>
                <a:ext uri="{FF2B5EF4-FFF2-40B4-BE49-F238E27FC236}">
                  <a16:creationId xmlns:a16="http://schemas.microsoft.com/office/drawing/2014/main" id="{3D4C14ED-0B0A-DB4E-ACE3-8D88B2BA0C26}"/>
                </a:ext>
              </a:extLst>
            </p:cNvPr>
            <p:cNvPicPr>
              <a:picLocks/>
            </p:cNvPicPr>
            <p:nvPr/>
          </p:nvPicPr>
          <p:blipFill>
            <a:blip r:embed="rId5"/>
            <a:stretch>
              <a:fillRect/>
            </a:stretch>
          </p:blipFill>
          <p:spPr>
            <a:xfrm>
              <a:off x="317500" y="317500"/>
              <a:ext cx="1170841" cy="461010"/>
            </a:xfrm>
            <a:prstGeom prst="rect">
              <a:avLst/>
            </a:prstGeom>
          </p:spPr>
        </p:pic>
        <p:sp>
          <p:nvSpPr>
            <p:cNvPr id="41" name="Shape_237">
              <a:extLst>
                <a:ext uri="{FF2B5EF4-FFF2-40B4-BE49-F238E27FC236}">
                  <a16:creationId xmlns:a16="http://schemas.microsoft.com/office/drawing/2014/main" id="{449EBFBB-CB9A-A643-B24C-5ECE7FBFCD91}"/>
                </a:ext>
              </a:extLst>
            </p:cNvPr>
            <p:cNvSpPr/>
            <p:nvPr/>
          </p:nvSpPr>
          <p:spPr>
            <a:xfrm>
              <a:off x="317500" y="317500"/>
              <a:ext cx="1170841" cy="4610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80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10756-42D6-E84B-A318-5D91575652F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FE element 87">
            <a:extLst>
              <a:ext uri="{FF2B5EF4-FFF2-40B4-BE49-F238E27FC236}">
                <a16:creationId xmlns:a16="http://schemas.microsoft.com/office/drawing/2014/main" id="{E567AA92-C43E-1A49-B4B0-654B633C0BC1}"/>
              </a:ext>
            </a:extLst>
          </p:cNvPr>
          <p:cNvPicPr>
            <a:picLocks/>
          </p:cNvPicPr>
          <p:nvPr/>
        </p:nvPicPr>
        <p:blipFill>
          <a:blip r:embed="rId3"/>
          <a:stretch>
            <a:fillRect/>
          </a:stretch>
        </p:blipFill>
        <p:spPr>
          <a:xfrm>
            <a:off x="4913447" y="2807296"/>
            <a:ext cx="3939540" cy="2552700"/>
          </a:xfrm>
          <a:prstGeom prst="rect">
            <a:avLst/>
          </a:prstGeom>
        </p:spPr>
      </p:pic>
      <p:pic>
        <p:nvPicPr>
          <p:cNvPr id="9" name="Picture 8">
            <a:extLst>
              <a:ext uri="{FF2B5EF4-FFF2-40B4-BE49-F238E27FC236}">
                <a16:creationId xmlns:a16="http://schemas.microsoft.com/office/drawing/2014/main" id="{3D1D7F1D-2A94-E340-9C69-CFA27D22EB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800" y="2468881"/>
            <a:ext cx="4074160" cy="2713840"/>
          </a:xfrm>
          <a:prstGeom prst="rect">
            <a:avLst/>
          </a:prstGeom>
        </p:spPr>
      </p:pic>
    </p:spTree>
    <p:extLst>
      <p:ext uri="{BB962C8B-B14F-4D97-AF65-F5344CB8AC3E}">
        <p14:creationId xmlns:p14="http://schemas.microsoft.com/office/powerpoint/2010/main" val="366043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hide89" hidden="1">
            <a:extLst>
              <a:ext uri="{FF2B5EF4-FFF2-40B4-BE49-F238E27FC236}">
                <a16:creationId xmlns:a16="http://schemas.microsoft.com/office/drawing/2014/main" id="{C6D1502A-01E2-FB48-84C9-D128D675FA36}"/>
              </a:ext>
            </a:extLst>
          </p:cNvPr>
          <p:cNvSpPr>
            <a:spLocks noGrp="1"/>
          </p:cNvSpPr>
          <p:nvPr>
            <p:ph type="ctrTitle"/>
          </p:nvPr>
        </p:nvSpPr>
        <p:spPr>
          <a:xfrm>
            <a:off x="393192" y="1591875"/>
            <a:ext cx="7772400" cy="1754326"/>
          </a:xfrm>
          <a:solidFill>
            <a:schemeClr val="accent1"/>
          </a:solidFill>
        </p:spPr>
        <p:txBody>
          <a:bodyPr>
            <a:noAutofit/>
          </a:bodyPr>
          <a:lstStyle/>
          <a:p>
            <a:r>
              <a:rPr lang="en-US" dirty="0"/>
              <a:t>What is active listening?</a:t>
            </a:r>
            <a:br>
              <a:rPr lang="en-US" dirty="0"/>
            </a:br>
            <a:br>
              <a:rPr lang="en-US" dirty="0"/>
            </a:br>
            <a:endParaRPr lang="en-US" dirty="0"/>
          </a:p>
        </p:txBody>
      </p:sp>
      <p:grpSp>
        <p:nvGrpSpPr>
          <p:cNvPr id="12" name="Group 11">
            <a:extLst>
              <a:ext uri="{FF2B5EF4-FFF2-40B4-BE49-F238E27FC236}">
                <a16:creationId xmlns:a16="http://schemas.microsoft.com/office/drawing/2014/main" id="{4C663ED6-3528-8F4C-8210-D584B5C1CE13}"/>
              </a:ext>
            </a:extLst>
          </p:cNvPr>
          <p:cNvGrpSpPr/>
          <p:nvPr/>
        </p:nvGrpSpPr>
        <p:grpSpPr>
          <a:xfrm>
            <a:off x="391956" y="1591584"/>
            <a:ext cx="7774872" cy="1754909"/>
            <a:chOff x="317500" y="317500"/>
            <a:chExt cx="7774872" cy="1754909"/>
          </a:xfrm>
        </p:grpSpPr>
        <p:pic>
          <p:nvPicPr>
            <p:cNvPr id="10" name="PFE element 89">
              <a:extLst>
                <a:ext uri="{FF2B5EF4-FFF2-40B4-BE49-F238E27FC236}">
                  <a16:creationId xmlns:a16="http://schemas.microsoft.com/office/drawing/2014/main" id="{7DD17BB5-ACCC-3746-BAB5-C7F8C9FB6067}"/>
                </a:ext>
              </a:extLst>
            </p:cNvPr>
            <p:cNvPicPr>
              <a:picLocks/>
            </p:cNvPicPr>
            <p:nvPr/>
          </p:nvPicPr>
          <p:blipFill>
            <a:blip r:embed="rId3"/>
            <a:stretch>
              <a:fillRect/>
            </a:stretch>
          </p:blipFill>
          <p:spPr>
            <a:xfrm>
              <a:off x="317500" y="317500"/>
              <a:ext cx="7774872" cy="1754909"/>
            </a:xfrm>
            <a:prstGeom prst="rect">
              <a:avLst/>
            </a:prstGeom>
          </p:spPr>
        </p:pic>
        <p:sp>
          <p:nvSpPr>
            <p:cNvPr id="11" name="Shape_238">
              <a:extLst>
                <a:ext uri="{FF2B5EF4-FFF2-40B4-BE49-F238E27FC236}">
                  <a16:creationId xmlns:a16="http://schemas.microsoft.com/office/drawing/2014/main" id="{33269E0A-AEA6-C94F-8E80-259115EE0AC8}"/>
                </a:ext>
              </a:extLst>
            </p:cNvPr>
            <p:cNvSpPr/>
            <p:nvPr/>
          </p:nvSpPr>
          <p:spPr>
            <a:xfrm>
              <a:off x="317500" y="317500"/>
              <a:ext cx="7774872" cy="1754909"/>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587DDB0D-4AEE-554C-B0C5-0A8D8C425E53}"/>
              </a:ext>
            </a:extLst>
          </p:cNvPr>
          <p:cNvSpPr/>
          <p:nvPr/>
        </p:nvSpPr>
        <p:spPr>
          <a:xfrm>
            <a:off x="0" y="5774212"/>
            <a:ext cx="2506532" cy="108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a:extLst>
              <a:ext uri="{FF2B5EF4-FFF2-40B4-BE49-F238E27FC236}">
                <a16:creationId xmlns:a16="http://schemas.microsoft.com/office/drawing/2014/main" id="{7C555522-146A-0B40-A744-21A7DA490B8C}"/>
              </a:ext>
            </a:extLst>
          </p:cNvPr>
          <p:cNvPicPr>
            <a:picLocks noChangeAspect="1"/>
          </p:cNvPicPr>
          <p:nvPr/>
        </p:nvPicPr>
        <p:blipFill rotWithShape="1">
          <a:blip r:embed="rId4">
            <a:extLst>
              <a:ext uri="{28A0092B-C50C-407E-A947-70E740481C1C}">
                <a14:useLocalDpi xmlns:a14="http://schemas.microsoft.com/office/drawing/2010/main"/>
              </a:ext>
            </a:extLst>
          </a:blip>
          <a:srcRect r="-205"/>
          <a:stretch/>
        </p:blipFill>
        <p:spPr>
          <a:xfrm>
            <a:off x="467361" y="2367281"/>
            <a:ext cx="4968239" cy="3615652"/>
          </a:xfrm>
          <a:prstGeom prst="rect">
            <a:avLst/>
          </a:prstGeom>
        </p:spPr>
      </p:pic>
      <p:sp>
        <p:nvSpPr>
          <p:cNvPr id="7" name="pfehide92" hidden="1">
            <a:extLst>
              <a:ext uri="{FF2B5EF4-FFF2-40B4-BE49-F238E27FC236}">
                <a16:creationId xmlns:a16="http://schemas.microsoft.com/office/drawing/2014/main" id="{2BB835EC-4F4A-714D-A243-04265D6FDE40}"/>
              </a:ext>
            </a:extLst>
          </p:cNvPr>
          <p:cNvSpPr/>
          <p:nvPr/>
        </p:nvSpPr>
        <p:spPr>
          <a:xfrm>
            <a:off x="467361" y="3075057"/>
            <a:ext cx="8270239" cy="70788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dirty="0">
                <a:solidFill>
                  <a:srgbClr val="005B89"/>
                </a:solidFill>
                <a:latin typeface="Open Sans" panose="020B0606030504020204" pitchFamily="34" charset="0"/>
                <a:ea typeface="Open Sans" panose="020B0606030504020204" pitchFamily="34" charset="0"/>
                <a:cs typeface="Open Sans" panose="020B0606030504020204" pitchFamily="34" charset="0"/>
                <a:sym typeface="Calibri"/>
              </a:rPr>
              <a:t>Hearing does not </a:t>
            </a:r>
            <a:r>
              <a:rPr lang="en-US" sz="4000" b="1" dirty="0">
                <a:solidFill>
                  <a:srgbClr val="005B89"/>
                </a:solidFill>
                <a:latin typeface="Open Sans" panose="020B0606030504020204" pitchFamily="34" charset="0"/>
                <a:ea typeface="Open Sans" panose="020B0606030504020204" pitchFamily="34" charset="0"/>
                <a:cs typeface="Open Sans" panose="020B0606030504020204" pitchFamily="34" charset="0"/>
                <a:sym typeface="Calibri"/>
              </a:rPr>
              <a:t>≠</a:t>
            </a:r>
            <a:r>
              <a:rPr lang="en-US" sz="4000" dirty="0">
                <a:solidFill>
                  <a:srgbClr val="005B89"/>
                </a:solidFill>
                <a:latin typeface="Open Sans" panose="020B0606030504020204" pitchFamily="34" charset="0"/>
                <a:ea typeface="Open Sans" panose="020B0606030504020204" pitchFamily="34" charset="0"/>
                <a:cs typeface="Open Sans" panose="020B0606030504020204" pitchFamily="34" charset="0"/>
                <a:sym typeface="Calibri"/>
              </a:rPr>
              <a:t> Listening</a:t>
            </a:r>
            <a:endParaRPr lang="en-US" sz="4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6D729A30-BB9C-1040-B7BB-9B02F212D7B6}"/>
              </a:ext>
            </a:extLst>
          </p:cNvPr>
          <p:cNvGrpSpPr/>
          <p:nvPr/>
        </p:nvGrpSpPr>
        <p:grpSpPr>
          <a:xfrm>
            <a:off x="467361" y="3070438"/>
            <a:ext cx="8267700" cy="717124"/>
            <a:chOff x="317500" y="317500"/>
            <a:chExt cx="8267700" cy="717124"/>
          </a:xfrm>
        </p:grpSpPr>
        <p:pic>
          <p:nvPicPr>
            <p:cNvPr id="14" name="PFE element 92">
              <a:extLst>
                <a:ext uri="{FF2B5EF4-FFF2-40B4-BE49-F238E27FC236}">
                  <a16:creationId xmlns:a16="http://schemas.microsoft.com/office/drawing/2014/main" id="{0FBA88C3-8A85-F642-AAD3-A8BDA7957CAD}"/>
                </a:ext>
              </a:extLst>
            </p:cNvPr>
            <p:cNvPicPr>
              <a:picLocks/>
            </p:cNvPicPr>
            <p:nvPr/>
          </p:nvPicPr>
          <p:blipFill>
            <a:blip r:embed="rId5"/>
            <a:stretch>
              <a:fillRect/>
            </a:stretch>
          </p:blipFill>
          <p:spPr>
            <a:xfrm>
              <a:off x="317500" y="317500"/>
              <a:ext cx="8267700" cy="717124"/>
            </a:xfrm>
            <a:prstGeom prst="rect">
              <a:avLst/>
            </a:prstGeom>
          </p:spPr>
        </p:pic>
        <p:sp>
          <p:nvSpPr>
            <p:cNvPr id="15" name="Shape_239">
              <a:extLst>
                <a:ext uri="{FF2B5EF4-FFF2-40B4-BE49-F238E27FC236}">
                  <a16:creationId xmlns:a16="http://schemas.microsoft.com/office/drawing/2014/main" id="{604FE77F-9637-E549-8213-AFB0AB036D3D}"/>
                </a:ext>
              </a:extLst>
            </p:cNvPr>
            <p:cNvSpPr/>
            <p:nvPr/>
          </p:nvSpPr>
          <p:spPr>
            <a:xfrm>
              <a:off x="317500" y="317500"/>
              <a:ext cx="8267700" cy="71712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93" hidden="1">
            <a:extLst>
              <a:ext uri="{FF2B5EF4-FFF2-40B4-BE49-F238E27FC236}">
                <a16:creationId xmlns:a16="http://schemas.microsoft.com/office/drawing/2014/main" id="{71F3D55E-326F-034C-B541-66F59AD9CBBB}"/>
              </a:ext>
            </a:extLst>
          </p:cNvPr>
          <p:cNvSpPr txBox="1"/>
          <p:nvPr/>
        </p:nvSpPr>
        <p:spPr>
          <a:xfrm>
            <a:off x="5648960" y="2489200"/>
            <a:ext cx="3088640" cy="3416320"/>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Focus: Pay attention with your eyes, your ears, and your energy</a:t>
            </a:r>
          </a:p>
          <a:p>
            <a:pPr marL="285750" indent="-28575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Figure it out: Ask questions and/or restate what you heard the person say</a:t>
            </a:r>
          </a:p>
          <a:p>
            <a:pPr marL="285750" indent="-28575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Follow through: Do what was asked or what you agreed to</a:t>
            </a:r>
          </a:p>
        </p:txBody>
      </p:sp>
      <p:grpSp>
        <p:nvGrpSpPr>
          <p:cNvPr id="20" name="Group 19">
            <a:extLst>
              <a:ext uri="{FF2B5EF4-FFF2-40B4-BE49-F238E27FC236}">
                <a16:creationId xmlns:a16="http://schemas.microsoft.com/office/drawing/2014/main" id="{E727786B-41AD-E54D-936E-29ACB5254E8C}"/>
              </a:ext>
            </a:extLst>
          </p:cNvPr>
          <p:cNvGrpSpPr/>
          <p:nvPr/>
        </p:nvGrpSpPr>
        <p:grpSpPr>
          <a:xfrm>
            <a:off x="5648960" y="2487958"/>
            <a:ext cx="3088532" cy="3418804"/>
            <a:chOff x="317500" y="317500"/>
            <a:chExt cx="3088532" cy="3418804"/>
          </a:xfrm>
        </p:grpSpPr>
        <p:pic>
          <p:nvPicPr>
            <p:cNvPr id="18" name="PFE element 93">
              <a:extLst>
                <a:ext uri="{FF2B5EF4-FFF2-40B4-BE49-F238E27FC236}">
                  <a16:creationId xmlns:a16="http://schemas.microsoft.com/office/drawing/2014/main" id="{6C0ED688-C4ED-E940-AC40-EBD09B1F01AC}"/>
                </a:ext>
              </a:extLst>
            </p:cNvPr>
            <p:cNvPicPr>
              <a:picLocks/>
            </p:cNvPicPr>
            <p:nvPr/>
          </p:nvPicPr>
          <p:blipFill>
            <a:blip r:embed="rId6"/>
            <a:stretch>
              <a:fillRect/>
            </a:stretch>
          </p:blipFill>
          <p:spPr>
            <a:xfrm>
              <a:off x="317500" y="317500"/>
              <a:ext cx="3088532" cy="3418804"/>
            </a:xfrm>
            <a:prstGeom prst="rect">
              <a:avLst/>
            </a:prstGeom>
          </p:spPr>
        </p:pic>
        <p:sp>
          <p:nvSpPr>
            <p:cNvPr id="19" name="Shape_240">
              <a:extLst>
                <a:ext uri="{FF2B5EF4-FFF2-40B4-BE49-F238E27FC236}">
                  <a16:creationId xmlns:a16="http://schemas.microsoft.com/office/drawing/2014/main" id="{1A45E4B8-27EE-5442-AFD4-5320598D2A29}"/>
                </a:ext>
              </a:extLst>
            </p:cNvPr>
            <p:cNvSpPr/>
            <p:nvPr/>
          </p:nvSpPr>
          <p:spPr>
            <a:xfrm>
              <a:off x="317500" y="317500"/>
              <a:ext cx="3088532" cy="341880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71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A3F1FD-F6E5-C047-BE9D-006650C3365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7840" y="2448560"/>
            <a:ext cx="4244026" cy="2826651"/>
          </a:xfrm>
          <a:prstGeom prst="rect">
            <a:avLst/>
          </a:prstGeom>
          <a:ln>
            <a:solidFill>
              <a:schemeClr val="bg1">
                <a:lumMod val="75000"/>
              </a:schemeClr>
            </a:solidFill>
          </a:ln>
        </p:spPr>
      </p:pic>
      <p:pic>
        <p:nvPicPr>
          <p:cNvPr id="10" name="PFE element 95">
            <a:extLst>
              <a:ext uri="{FF2B5EF4-FFF2-40B4-BE49-F238E27FC236}">
                <a16:creationId xmlns:a16="http://schemas.microsoft.com/office/drawing/2014/main" id="{15CB543F-98D9-224F-89E3-CA5586E61707}"/>
              </a:ext>
            </a:extLst>
          </p:cNvPr>
          <p:cNvPicPr>
            <a:picLocks/>
          </p:cNvPicPr>
          <p:nvPr/>
        </p:nvPicPr>
        <p:blipFill>
          <a:blip r:embed="rId4"/>
          <a:stretch>
            <a:fillRect/>
          </a:stretch>
        </p:blipFill>
        <p:spPr>
          <a:xfrm>
            <a:off x="390073" y="1584977"/>
            <a:ext cx="7778638" cy="778155"/>
          </a:xfrm>
          <a:prstGeom prst="rect">
            <a:avLst/>
          </a:prstGeom>
        </p:spPr>
      </p:pic>
      <p:sp>
        <p:nvSpPr>
          <p:cNvPr id="4" name="Rectangle 3">
            <a:extLst>
              <a:ext uri="{FF2B5EF4-FFF2-40B4-BE49-F238E27FC236}">
                <a16:creationId xmlns:a16="http://schemas.microsoft.com/office/drawing/2014/main" id="{587DDB0D-4AEE-554C-B0C5-0A8D8C425E53}"/>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a:extLst>
              <a:ext uri="{FF2B5EF4-FFF2-40B4-BE49-F238E27FC236}">
                <a16:creationId xmlns:a16="http://schemas.microsoft.com/office/drawing/2014/main" id="{7C555522-146A-0B40-A744-21A7DA490B8C}"/>
              </a:ext>
            </a:extLst>
          </p:cNvPr>
          <p:cNvPicPr>
            <a:picLocks noChangeAspect="1"/>
          </p:cNvPicPr>
          <p:nvPr/>
        </p:nvPicPr>
        <p:blipFill rotWithShape="1">
          <a:blip r:embed="rId5">
            <a:extLst>
              <a:ext uri="{28A0092B-C50C-407E-A947-70E740481C1C}">
                <a14:useLocalDpi xmlns:a14="http://schemas.microsoft.com/office/drawing/2010/main"/>
              </a:ext>
            </a:extLst>
          </a:blip>
          <a:srcRect r="-205"/>
          <a:stretch/>
        </p:blipFill>
        <p:spPr>
          <a:xfrm>
            <a:off x="508001" y="2448561"/>
            <a:ext cx="3909016" cy="2844799"/>
          </a:xfrm>
          <a:prstGeom prst="rect">
            <a:avLst/>
          </a:prstGeom>
        </p:spPr>
      </p:pic>
      <p:sp>
        <p:nvSpPr>
          <p:cNvPr id="8" name="pfehide98" hidden="1">
            <a:extLst>
              <a:ext uri="{FF2B5EF4-FFF2-40B4-BE49-F238E27FC236}">
                <a16:creationId xmlns:a16="http://schemas.microsoft.com/office/drawing/2014/main" id="{71F3D55E-326F-034C-B541-66F59AD9CBBB}"/>
              </a:ext>
            </a:extLst>
          </p:cNvPr>
          <p:cNvSpPr txBox="1"/>
          <p:nvPr/>
        </p:nvSpPr>
        <p:spPr>
          <a:xfrm>
            <a:off x="4653280" y="2357120"/>
            <a:ext cx="4185920" cy="3046988"/>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A</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Explain a section of your drawing to your partner.</a:t>
            </a:r>
          </a:p>
          <a:p>
            <a:pPr marL="285750" indent="-285750">
              <a:buFont typeface="Arial" panose="020B0604020202020204" pitchFamily="34" charset="0"/>
              <a:buChar char="•"/>
            </a:pP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B</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Restate what you heard your partner describe.</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A</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Tell your partner if he or she restated your description correctly.</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B</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Draw this part of the creature. Ask questions as needed.</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a16="http://schemas.microsoft.com/office/drawing/2014/main" id="{C257A3CE-1442-1641-86C5-E99048202084}"/>
              </a:ext>
            </a:extLst>
          </p:cNvPr>
          <p:cNvGrpSpPr/>
          <p:nvPr/>
        </p:nvGrpSpPr>
        <p:grpSpPr>
          <a:xfrm>
            <a:off x="4648207" y="2355354"/>
            <a:ext cx="4196066" cy="3050521"/>
            <a:chOff x="317500" y="317500"/>
            <a:chExt cx="4196066" cy="3050521"/>
          </a:xfrm>
        </p:grpSpPr>
        <p:pic>
          <p:nvPicPr>
            <p:cNvPr id="16" name="PFE element 98">
              <a:extLst>
                <a:ext uri="{FF2B5EF4-FFF2-40B4-BE49-F238E27FC236}">
                  <a16:creationId xmlns:a16="http://schemas.microsoft.com/office/drawing/2014/main" id="{4998333F-5D2C-8B4E-B66F-EC36AF8F6D13}"/>
                </a:ext>
              </a:extLst>
            </p:cNvPr>
            <p:cNvPicPr>
              <a:picLocks/>
            </p:cNvPicPr>
            <p:nvPr/>
          </p:nvPicPr>
          <p:blipFill>
            <a:blip r:embed="rId6"/>
            <a:stretch>
              <a:fillRect/>
            </a:stretch>
          </p:blipFill>
          <p:spPr>
            <a:xfrm>
              <a:off x="317500" y="317500"/>
              <a:ext cx="4196066" cy="3050521"/>
            </a:xfrm>
            <a:prstGeom prst="rect">
              <a:avLst/>
            </a:prstGeom>
          </p:spPr>
        </p:pic>
        <p:sp>
          <p:nvSpPr>
            <p:cNvPr id="17" name="Shape_241">
              <a:extLst>
                <a:ext uri="{FF2B5EF4-FFF2-40B4-BE49-F238E27FC236}">
                  <a16:creationId xmlns:a16="http://schemas.microsoft.com/office/drawing/2014/main" id="{74716C87-0B6D-704F-A084-18165C4709BE}"/>
                </a:ext>
              </a:extLst>
            </p:cNvPr>
            <p:cNvSpPr/>
            <p:nvPr/>
          </p:nvSpPr>
          <p:spPr>
            <a:xfrm>
              <a:off x="317500" y="317500"/>
              <a:ext cx="4196066" cy="305052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99" hidden="1">
            <a:extLst>
              <a:ext uri="{FF2B5EF4-FFF2-40B4-BE49-F238E27FC236}">
                <a16:creationId xmlns:a16="http://schemas.microsoft.com/office/drawing/2014/main" id="{D1983845-13B3-9640-8259-6CD541A59EFC}"/>
              </a:ext>
            </a:extLst>
          </p:cNvPr>
          <p:cNvSpPr txBox="1"/>
          <p:nvPr/>
        </p:nvSpPr>
        <p:spPr>
          <a:xfrm>
            <a:off x="4663440" y="2357120"/>
            <a:ext cx="4257040" cy="3046988"/>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B</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Restate what you heard your partner describe.</a:t>
            </a:r>
          </a:p>
          <a:p>
            <a:pPr marL="285750" indent="-285750">
              <a:buFont typeface="Arial" panose="020B0604020202020204" pitchFamily="34" charset="0"/>
              <a:buChar char="•"/>
            </a:pP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A</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Explain a section of your drawing to your partner.</a:t>
            </a:r>
          </a:p>
          <a:p>
            <a:pPr marL="285750" indent="-285750">
              <a:buFont typeface="Arial" panose="020B0604020202020204" pitchFamily="34" charset="0"/>
              <a:buChar char="•"/>
            </a:pP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B</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Draw this part of the creature. Ask questions as needed.</a:t>
            </a:r>
          </a:p>
          <a:p>
            <a:pPr marL="285750" indent="-285750">
              <a:buFont typeface="Arial" panose="020B0604020202020204" pitchFamily="34" charset="0"/>
              <a:buChar char="•"/>
            </a:pP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Partner A</a:t>
            </a: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Tell your partner if he or </a:t>
            </a:r>
            <a:b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she restated your description correctly.</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0957E101-B3E1-224D-A4B4-E920916D8D04}"/>
              </a:ext>
            </a:extLst>
          </p:cNvPr>
          <p:cNvGrpSpPr/>
          <p:nvPr/>
        </p:nvGrpSpPr>
        <p:grpSpPr>
          <a:xfrm>
            <a:off x="4663440" y="2355354"/>
            <a:ext cx="4257033" cy="3050521"/>
            <a:chOff x="317500" y="317500"/>
            <a:chExt cx="4257033" cy="3050521"/>
          </a:xfrm>
        </p:grpSpPr>
        <p:pic>
          <p:nvPicPr>
            <p:cNvPr id="20" name="PFE element 99">
              <a:extLst>
                <a:ext uri="{FF2B5EF4-FFF2-40B4-BE49-F238E27FC236}">
                  <a16:creationId xmlns:a16="http://schemas.microsoft.com/office/drawing/2014/main" id="{2B3CFE5B-66FC-254F-B682-21780B4EEBFD}"/>
                </a:ext>
              </a:extLst>
            </p:cNvPr>
            <p:cNvPicPr>
              <a:picLocks/>
            </p:cNvPicPr>
            <p:nvPr/>
          </p:nvPicPr>
          <p:blipFill>
            <a:blip r:embed="rId7"/>
            <a:stretch>
              <a:fillRect/>
            </a:stretch>
          </p:blipFill>
          <p:spPr>
            <a:xfrm>
              <a:off x="317500" y="317500"/>
              <a:ext cx="4257033" cy="3050521"/>
            </a:xfrm>
            <a:prstGeom prst="rect">
              <a:avLst/>
            </a:prstGeom>
          </p:spPr>
        </p:pic>
        <p:sp>
          <p:nvSpPr>
            <p:cNvPr id="21" name="Shape_242">
              <a:extLst>
                <a:ext uri="{FF2B5EF4-FFF2-40B4-BE49-F238E27FC236}">
                  <a16:creationId xmlns:a16="http://schemas.microsoft.com/office/drawing/2014/main" id="{BFBF473A-190D-DD45-A1A6-39382C6AFF06}"/>
                </a:ext>
              </a:extLst>
            </p:cNvPr>
            <p:cNvSpPr/>
            <p:nvPr/>
          </p:nvSpPr>
          <p:spPr>
            <a:xfrm>
              <a:off x="317500" y="317500"/>
              <a:ext cx="4257033" cy="305052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100" hidden="1">
            <a:extLst>
              <a:ext uri="{FF2B5EF4-FFF2-40B4-BE49-F238E27FC236}">
                <a16:creationId xmlns:a16="http://schemas.microsoft.com/office/drawing/2014/main" id="{6F627CF4-B976-0C41-B2DC-49D5DEDDE7FF}"/>
              </a:ext>
            </a:extLst>
          </p:cNvPr>
          <p:cNvSpPr/>
          <p:nvPr/>
        </p:nvSpPr>
        <p:spPr>
          <a:xfrm>
            <a:off x="4924106" y="5276334"/>
            <a:ext cx="2884123" cy="338554"/>
          </a:xfrm>
          <a:prstGeom prst="rect">
            <a:avLst/>
          </a:prstGeom>
          <a:solidFill>
            <a:schemeClr val="accent1"/>
          </a:solidFill>
        </p:spPr>
        <p:txBody>
          <a:bodyPr wrap="non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Continue until time is called.</a:t>
            </a:r>
          </a:p>
        </p:txBody>
      </p:sp>
      <p:grpSp>
        <p:nvGrpSpPr>
          <p:cNvPr id="26" name="Group 25">
            <a:extLst>
              <a:ext uri="{FF2B5EF4-FFF2-40B4-BE49-F238E27FC236}">
                <a16:creationId xmlns:a16="http://schemas.microsoft.com/office/drawing/2014/main" id="{898B097D-3BDD-4348-8DD2-5ED41A84B186}"/>
              </a:ext>
            </a:extLst>
          </p:cNvPr>
          <p:cNvGrpSpPr/>
          <p:nvPr/>
        </p:nvGrpSpPr>
        <p:grpSpPr>
          <a:xfrm>
            <a:off x="4924082" y="5273655"/>
            <a:ext cx="2884170" cy="343912"/>
            <a:chOff x="317500" y="317500"/>
            <a:chExt cx="2884170" cy="343912"/>
          </a:xfrm>
        </p:grpSpPr>
        <p:pic>
          <p:nvPicPr>
            <p:cNvPr id="24" name="PFE element 100">
              <a:extLst>
                <a:ext uri="{FF2B5EF4-FFF2-40B4-BE49-F238E27FC236}">
                  <a16:creationId xmlns:a16="http://schemas.microsoft.com/office/drawing/2014/main" id="{CE69F8A3-00AB-C444-9A50-44761431EA76}"/>
                </a:ext>
              </a:extLst>
            </p:cNvPr>
            <p:cNvPicPr>
              <a:picLocks/>
            </p:cNvPicPr>
            <p:nvPr/>
          </p:nvPicPr>
          <p:blipFill>
            <a:blip r:embed="rId8"/>
            <a:stretch>
              <a:fillRect/>
            </a:stretch>
          </p:blipFill>
          <p:spPr>
            <a:xfrm>
              <a:off x="317500" y="317500"/>
              <a:ext cx="2884170" cy="343912"/>
            </a:xfrm>
            <a:prstGeom prst="rect">
              <a:avLst/>
            </a:prstGeom>
          </p:spPr>
        </p:pic>
        <p:sp>
          <p:nvSpPr>
            <p:cNvPr id="25" name="Shape_243">
              <a:extLst>
                <a:ext uri="{FF2B5EF4-FFF2-40B4-BE49-F238E27FC236}">
                  <a16:creationId xmlns:a16="http://schemas.microsoft.com/office/drawing/2014/main" id="{A26357C1-A3B1-E342-88DA-CCE8D6D19673}"/>
                </a:ext>
              </a:extLst>
            </p:cNvPr>
            <p:cNvSpPr/>
            <p:nvPr/>
          </p:nvSpPr>
          <p:spPr>
            <a:xfrm>
              <a:off x="317500" y="317500"/>
              <a:ext cx="2884170" cy="34391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093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FE element 101">
            <a:extLst>
              <a:ext uri="{FF2B5EF4-FFF2-40B4-BE49-F238E27FC236}">
                <a16:creationId xmlns:a16="http://schemas.microsoft.com/office/drawing/2014/main" id="{E182A59B-B7B5-D248-9D46-01CD5BF0B5C2}"/>
              </a:ext>
            </a:extLst>
          </p:cNvPr>
          <p:cNvPicPr>
            <a:picLocks/>
          </p:cNvPicPr>
          <p:nvPr/>
        </p:nvPicPr>
        <p:blipFill>
          <a:blip r:embed="rId3"/>
          <a:stretch>
            <a:fillRect/>
          </a:stretch>
        </p:blipFill>
        <p:spPr>
          <a:xfrm>
            <a:off x="390906" y="1584977"/>
            <a:ext cx="8511540" cy="778155"/>
          </a:xfrm>
          <a:prstGeom prst="rect">
            <a:avLst/>
          </a:prstGeom>
        </p:spPr>
      </p:pic>
      <p:sp>
        <p:nvSpPr>
          <p:cNvPr id="4" name="Rectangle 3">
            <a:extLst>
              <a:ext uri="{FF2B5EF4-FFF2-40B4-BE49-F238E27FC236}">
                <a16:creationId xmlns:a16="http://schemas.microsoft.com/office/drawing/2014/main" id="{EA8BF748-B0F6-2941-969E-30EC7120B7BB}"/>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5634CE0A-492E-1443-81E2-60C93A38FD68}"/>
              </a:ext>
            </a:extLst>
          </p:cNvPr>
          <p:cNvSpPr/>
          <p:nvPr/>
        </p:nvSpPr>
        <p:spPr>
          <a:xfrm>
            <a:off x="4533102" y="1632462"/>
            <a:ext cx="41148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pfehide104" hidden="1">
            <a:extLst>
              <a:ext uri="{FF2B5EF4-FFF2-40B4-BE49-F238E27FC236}">
                <a16:creationId xmlns:a16="http://schemas.microsoft.com/office/drawing/2014/main" id="{F50F586D-4874-7C43-BF99-794C3C300702}"/>
              </a:ext>
            </a:extLst>
          </p:cNvPr>
          <p:cNvSpPr/>
          <p:nvPr/>
        </p:nvSpPr>
        <p:spPr>
          <a:xfrm>
            <a:off x="375920" y="2452360"/>
            <a:ext cx="3474720" cy="400110"/>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worked well?</a:t>
            </a:r>
          </a:p>
        </p:txBody>
      </p:sp>
      <p:grpSp>
        <p:nvGrpSpPr>
          <p:cNvPr id="22" name="Group 21">
            <a:extLst>
              <a:ext uri="{FF2B5EF4-FFF2-40B4-BE49-F238E27FC236}">
                <a16:creationId xmlns:a16="http://schemas.microsoft.com/office/drawing/2014/main" id="{AA5F9B78-0E40-1948-A3F9-414E4968AF86}"/>
              </a:ext>
            </a:extLst>
          </p:cNvPr>
          <p:cNvGrpSpPr/>
          <p:nvPr/>
        </p:nvGrpSpPr>
        <p:grpSpPr>
          <a:xfrm>
            <a:off x="375920" y="2446195"/>
            <a:ext cx="3469596" cy="412439"/>
            <a:chOff x="317500" y="317500"/>
            <a:chExt cx="3469596" cy="412439"/>
          </a:xfrm>
        </p:grpSpPr>
        <p:pic>
          <p:nvPicPr>
            <p:cNvPr id="20" name="PFE element 104">
              <a:extLst>
                <a:ext uri="{FF2B5EF4-FFF2-40B4-BE49-F238E27FC236}">
                  <a16:creationId xmlns:a16="http://schemas.microsoft.com/office/drawing/2014/main" id="{22C8A520-E208-9C4C-8DB4-8765C1929451}"/>
                </a:ext>
              </a:extLst>
            </p:cNvPr>
            <p:cNvPicPr>
              <a:picLocks/>
            </p:cNvPicPr>
            <p:nvPr/>
          </p:nvPicPr>
          <p:blipFill>
            <a:blip r:embed="rId4"/>
            <a:stretch>
              <a:fillRect/>
            </a:stretch>
          </p:blipFill>
          <p:spPr>
            <a:xfrm>
              <a:off x="317500" y="317500"/>
              <a:ext cx="3469596" cy="412439"/>
            </a:xfrm>
            <a:prstGeom prst="rect">
              <a:avLst/>
            </a:prstGeom>
          </p:spPr>
        </p:pic>
        <p:sp>
          <p:nvSpPr>
            <p:cNvPr id="21" name="Shape_244">
              <a:extLst>
                <a:ext uri="{FF2B5EF4-FFF2-40B4-BE49-F238E27FC236}">
                  <a16:creationId xmlns:a16="http://schemas.microsoft.com/office/drawing/2014/main" id="{975CFEB1-82AD-F340-9421-0570C750E443}"/>
                </a:ext>
              </a:extLst>
            </p:cNvPr>
            <p:cNvSpPr/>
            <p:nvPr/>
          </p:nvSpPr>
          <p:spPr>
            <a:xfrm>
              <a:off x="317500" y="317500"/>
              <a:ext cx="3469596" cy="412439"/>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105" hidden="1">
            <a:extLst>
              <a:ext uri="{FF2B5EF4-FFF2-40B4-BE49-F238E27FC236}">
                <a16:creationId xmlns:a16="http://schemas.microsoft.com/office/drawing/2014/main" id="{1E5A24C1-E2A1-4948-BA60-06F0E6D9AB70}"/>
              </a:ext>
            </a:extLst>
          </p:cNvPr>
          <p:cNvSpPr/>
          <p:nvPr/>
        </p:nvSpPr>
        <p:spPr>
          <a:xfrm>
            <a:off x="386080" y="3059837"/>
            <a:ext cx="4572000" cy="400110"/>
          </a:xfrm>
          <a:prstGeom prst="rect">
            <a:avLst/>
          </a:prstGeom>
          <a:solidFill>
            <a:schemeClr val="accent1"/>
          </a:solidFill>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was difficult?</a:t>
            </a:r>
          </a:p>
        </p:txBody>
      </p:sp>
      <p:grpSp>
        <p:nvGrpSpPr>
          <p:cNvPr id="26" name="Group 25">
            <a:extLst>
              <a:ext uri="{FF2B5EF4-FFF2-40B4-BE49-F238E27FC236}">
                <a16:creationId xmlns:a16="http://schemas.microsoft.com/office/drawing/2014/main" id="{7BDCB485-0600-A64A-9A08-C8DB39756578}"/>
              </a:ext>
            </a:extLst>
          </p:cNvPr>
          <p:cNvGrpSpPr/>
          <p:nvPr/>
        </p:nvGrpSpPr>
        <p:grpSpPr>
          <a:xfrm>
            <a:off x="385452" y="3059837"/>
            <a:ext cx="4573257" cy="397164"/>
            <a:chOff x="317500" y="317500"/>
            <a:chExt cx="4573257" cy="397164"/>
          </a:xfrm>
        </p:grpSpPr>
        <p:pic>
          <p:nvPicPr>
            <p:cNvPr id="24" name="PFE element 105">
              <a:extLst>
                <a:ext uri="{FF2B5EF4-FFF2-40B4-BE49-F238E27FC236}">
                  <a16:creationId xmlns:a16="http://schemas.microsoft.com/office/drawing/2014/main" id="{55D0C0EB-4B13-B247-BBDB-D1AC03B25DF2}"/>
                </a:ext>
              </a:extLst>
            </p:cNvPr>
            <p:cNvPicPr>
              <a:picLocks/>
            </p:cNvPicPr>
            <p:nvPr/>
          </p:nvPicPr>
          <p:blipFill>
            <a:blip r:embed="rId5"/>
            <a:stretch>
              <a:fillRect/>
            </a:stretch>
          </p:blipFill>
          <p:spPr>
            <a:xfrm>
              <a:off x="317500" y="317500"/>
              <a:ext cx="4573257" cy="397164"/>
            </a:xfrm>
            <a:prstGeom prst="rect">
              <a:avLst/>
            </a:prstGeom>
          </p:spPr>
        </p:pic>
        <p:sp>
          <p:nvSpPr>
            <p:cNvPr id="25" name="Shape_245">
              <a:extLst>
                <a:ext uri="{FF2B5EF4-FFF2-40B4-BE49-F238E27FC236}">
                  <a16:creationId xmlns:a16="http://schemas.microsoft.com/office/drawing/2014/main" id="{C1EB3B37-00D2-3647-9AE3-FD064D0C8118}"/>
                </a:ext>
              </a:extLst>
            </p:cNvPr>
            <p:cNvSpPr/>
            <p:nvPr/>
          </p:nvSpPr>
          <p:spPr>
            <a:xfrm>
              <a:off x="317500" y="317500"/>
              <a:ext cx="4573257" cy="39716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106" hidden="1">
            <a:extLst>
              <a:ext uri="{FF2B5EF4-FFF2-40B4-BE49-F238E27FC236}">
                <a16:creationId xmlns:a16="http://schemas.microsoft.com/office/drawing/2014/main" id="{5A53585F-6662-2445-8811-407E1171C489}"/>
              </a:ext>
            </a:extLst>
          </p:cNvPr>
          <p:cNvSpPr/>
          <p:nvPr/>
        </p:nvSpPr>
        <p:spPr>
          <a:xfrm>
            <a:off x="375920" y="3672116"/>
            <a:ext cx="4572000" cy="400110"/>
          </a:xfrm>
          <a:prstGeom prst="rect">
            <a:avLst/>
          </a:prstGeom>
          <a:solidFill>
            <a:schemeClr val="accent1"/>
          </a:solidFill>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How could you improve?</a:t>
            </a:r>
          </a:p>
        </p:txBody>
      </p:sp>
      <p:grpSp>
        <p:nvGrpSpPr>
          <p:cNvPr id="30" name="Group 29">
            <a:extLst>
              <a:ext uri="{FF2B5EF4-FFF2-40B4-BE49-F238E27FC236}">
                <a16:creationId xmlns:a16="http://schemas.microsoft.com/office/drawing/2014/main" id="{35E74832-7A13-6243-82BC-E30C42F9486A}"/>
              </a:ext>
            </a:extLst>
          </p:cNvPr>
          <p:cNvGrpSpPr/>
          <p:nvPr/>
        </p:nvGrpSpPr>
        <p:grpSpPr>
          <a:xfrm>
            <a:off x="374667" y="3665952"/>
            <a:ext cx="4574506" cy="412439"/>
            <a:chOff x="317500" y="317500"/>
            <a:chExt cx="4574506" cy="412439"/>
          </a:xfrm>
        </p:grpSpPr>
        <p:pic>
          <p:nvPicPr>
            <p:cNvPr id="28" name="PFE element 106">
              <a:extLst>
                <a:ext uri="{FF2B5EF4-FFF2-40B4-BE49-F238E27FC236}">
                  <a16:creationId xmlns:a16="http://schemas.microsoft.com/office/drawing/2014/main" id="{410C7270-41D8-F14D-A5C2-B7D13F088E39}"/>
                </a:ext>
              </a:extLst>
            </p:cNvPr>
            <p:cNvPicPr>
              <a:picLocks/>
            </p:cNvPicPr>
            <p:nvPr/>
          </p:nvPicPr>
          <p:blipFill>
            <a:blip r:embed="rId6"/>
            <a:stretch>
              <a:fillRect/>
            </a:stretch>
          </p:blipFill>
          <p:spPr>
            <a:xfrm>
              <a:off x="317500" y="317500"/>
              <a:ext cx="4574506" cy="412439"/>
            </a:xfrm>
            <a:prstGeom prst="rect">
              <a:avLst/>
            </a:prstGeom>
          </p:spPr>
        </p:pic>
        <p:sp>
          <p:nvSpPr>
            <p:cNvPr id="29" name="Shape_246">
              <a:extLst>
                <a:ext uri="{FF2B5EF4-FFF2-40B4-BE49-F238E27FC236}">
                  <a16:creationId xmlns:a16="http://schemas.microsoft.com/office/drawing/2014/main" id="{EFD0A25D-C536-CA4C-90B8-D7F5669B64C8}"/>
                </a:ext>
              </a:extLst>
            </p:cNvPr>
            <p:cNvSpPr/>
            <p:nvPr/>
          </p:nvSpPr>
          <p:spPr>
            <a:xfrm>
              <a:off x="317500" y="317500"/>
              <a:ext cx="4574506" cy="412439"/>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107" hidden="1">
            <a:extLst>
              <a:ext uri="{FF2B5EF4-FFF2-40B4-BE49-F238E27FC236}">
                <a16:creationId xmlns:a16="http://schemas.microsoft.com/office/drawing/2014/main" id="{6CA9A71F-8B0B-8E46-B8FD-6FA269BDF0DB}"/>
              </a:ext>
            </a:extLst>
          </p:cNvPr>
          <p:cNvSpPr/>
          <p:nvPr/>
        </p:nvSpPr>
        <p:spPr>
          <a:xfrm>
            <a:off x="365760" y="4274235"/>
            <a:ext cx="3403600" cy="70788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can you listen actively in the future?</a:t>
            </a:r>
          </a:p>
        </p:txBody>
      </p:sp>
      <p:grpSp>
        <p:nvGrpSpPr>
          <p:cNvPr id="34" name="Group 33">
            <a:extLst>
              <a:ext uri="{FF2B5EF4-FFF2-40B4-BE49-F238E27FC236}">
                <a16:creationId xmlns:a16="http://schemas.microsoft.com/office/drawing/2014/main" id="{E56DCAB6-B026-2B4E-AE42-8401B49CBC4C}"/>
              </a:ext>
            </a:extLst>
          </p:cNvPr>
          <p:cNvGrpSpPr/>
          <p:nvPr/>
        </p:nvGrpSpPr>
        <p:grpSpPr>
          <a:xfrm>
            <a:off x="365143" y="4274235"/>
            <a:ext cx="3404834" cy="702088"/>
            <a:chOff x="317500" y="317500"/>
            <a:chExt cx="3404834" cy="702088"/>
          </a:xfrm>
        </p:grpSpPr>
        <p:pic>
          <p:nvPicPr>
            <p:cNvPr id="32" name="PFE element 107">
              <a:extLst>
                <a:ext uri="{FF2B5EF4-FFF2-40B4-BE49-F238E27FC236}">
                  <a16:creationId xmlns:a16="http://schemas.microsoft.com/office/drawing/2014/main" id="{A9C9EA77-7747-C745-A31F-D06A14F90A15}"/>
                </a:ext>
              </a:extLst>
            </p:cNvPr>
            <p:cNvPicPr>
              <a:picLocks/>
            </p:cNvPicPr>
            <p:nvPr/>
          </p:nvPicPr>
          <p:blipFill>
            <a:blip r:embed="rId7"/>
            <a:stretch>
              <a:fillRect/>
            </a:stretch>
          </p:blipFill>
          <p:spPr>
            <a:xfrm>
              <a:off x="317500" y="317500"/>
              <a:ext cx="3404834" cy="702088"/>
            </a:xfrm>
            <a:prstGeom prst="rect">
              <a:avLst/>
            </a:prstGeom>
          </p:spPr>
        </p:pic>
        <p:sp>
          <p:nvSpPr>
            <p:cNvPr id="33" name="Shape_247">
              <a:extLst>
                <a:ext uri="{FF2B5EF4-FFF2-40B4-BE49-F238E27FC236}">
                  <a16:creationId xmlns:a16="http://schemas.microsoft.com/office/drawing/2014/main" id="{E9D0BADA-6A94-EF4B-9EA5-391DD79F7160}"/>
                </a:ext>
              </a:extLst>
            </p:cNvPr>
            <p:cNvSpPr/>
            <p:nvPr/>
          </p:nvSpPr>
          <p:spPr>
            <a:xfrm>
              <a:off x="317500" y="317500"/>
              <a:ext cx="3404834" cy="70208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3FF1E1D-2506-3445-A28E-09F789B3A3C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355038" y="4134590"/>
            <a:ext cx="2390427" cy="1593618"/>
          </a:xfrm>
          <a:prstGeom prst="rect">
            <a:avLst/>
          </a:prstGeom>
        </p:spPr>
      </p:pic>
      <p:pic>
        <p:nvPicPr>
          <p:cNvPr id="13" name="Picture 12">
            <a:extLst>
              <a:ext uri="{FF2B5EF4-FFF2-40B4-BE49-F238E27FC236}">
                <a16:creationId xmlns:a16="http://schemas.microsoft.com/office/drawing/2014/main" id="{BA97DB78-43DD-0741-BC3D-F8F1585382CC}"/>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391674" y="2568448"/>
            <a:ext cx="2356028" cy="1570685"/>
          </a:xfrm>
          <a:prstGeom prst="rect">
            <a:avLst/>
          </a:prstGeom>
        </p:spPr>
      </p:pic>
      <p:pic>
        <p:nvPicPr>
          <p:cNvPr id="18" name="Picture 17">
            <a:extLst>
              <a:ext uri="{FF2B5EF4-FFF2-40B4-BE49-F238E27FC236}">
                <a16:creationId xmlns:a16="http://schemas.microsoft.com/office/drawing/2014/main" id="{FDB2C8EC-A76F-7E49-A0FD-BC1F48C012D8}"/>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049894" y="4126213"/>
            <a:ext cx="2345428" cy="1605355"/>
          </a:xfrm>
          <a:prstGeom prst="rect">
            <a:avLst/>
          </a:prstGeom>
        </p:spPr>
      </p:pic>
      <p:pic>
        <p:nvPicPr>
          <p:cNvPr id="15" name="Picture 14">
            <a:extLst>
              <a:ext uri="{FF2B5EF4-FFF2-40B4-BE49-F238E27FC236}">
                <a16:creationId xmlns:a16="http://schemas.microsoft.com/office/drawing/2014/main" id="{8776A0EF-E1F6-6A46-869E-11D460CCDA01}"/>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049172" y="2568448"/>
            <a:ext cx="2343351" cy="1563118"/>
          </a:xfrm>
          <a:prstGeom prst="rect">
            <a:avLst/>
          </a:prstGeom>
        </p:spPr>
      </p:pic>
    </p:spTree>
    <p:extLst>
      <p:ext uri="{BB962C8B-B14F-4D97-AF65-F5344CB8AC3E}">
        <p14:creationId xmlns:p14="http://schemas.microsoft.com/office/powerpoint/2010/main" val="59179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a:extLst>
              <a:ext uri="{FF2B5EF4-FFF2-40B4-BE49-F238E27FC236}">
                <a16:creationId xmlns:a16="http://schemas.microsoft.com/office/drawing/2014/main" id="{7AEC0AB4-978B-B34F-95DC-03973BC7D00E}"/>
              </a:ext>
            </a:extLst>
          </p:cNvPr>
          <p:cNvPicPr>
            <a:picLocks noChangeAspect="1"/>
          </p:cNvPicPr>
          <p:nvPr/>
        </p:nvPicPr>
        <p:blipFill>
          <a:blip r:embed="rId3"/>
          <a:stretch>
            <a:fillRect/>
          </a:stretch>
        </p:blipFill>
        <p:spPr>
          <a:xfrm>
            <a:off x="548640" y="1778000"/>
            <a:ext cx="4671060" cy="3114040"/>
          </a:xfrm>
          <a:prstGeom prst="rect">
            <a:avLst/>
          </a:prstGeom>
        </p:spPr>
      </p:pic>
      <p:sp>
        <p:nvSpPr>
          <p:cNvPr id="9" name="pfehide114" hidden="1">
            <a:extLst>
              <a:ext uri="{FF2B5EF4-FFF2-40B4-BE49-F238E27FC236}">
                <a16:creationId xmlns:a16="http://schemas.microsoft.com/office/drawing/2014/main" id="{3E4156A6-534A-D34D-8C05-D762B888918F}"/>
              </a:ext>
            </a:extLst>
          </p:cNvPr>
          <p:cNvSpPr/>
          <p:nvPr/>
        </p:nvSpPr>
        <p:spPr>
          <a:xfrm>
            <a:off x="1426464" y="2804775"/>
            <a:ext cx="1435608" cy="267765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There was once a student named Chris…</a:t>
            </a: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5722AF5A-62B8-084D-AEE7-717CF6E716A2}"/>
              </a:ext>
            </a:extLst>
          </p:cNvPr>
          <p:cNvGrpSpPr/>
          <p:nvPr/>
        </p:nvGrpSpPr>
        <p:grpSpPr>
          <a:xfrm>
            <a:off x="1426083" y="2801216"/>
            <a:ext cx="1436370" cy="2684773"/>
            <a:chOff x="317500" y="317500"/>
            <a:chExt cx="1436370" cy="2684773"/>
          </a:xfrm>
        </p:grpSpPr>
        <p:pic>
          <p:nvPicPr>
            <p:cNvPr id="8" name="PFE element 114">
              <a:extLst>
                <a:ext uri="{FF2B5EF4-FFF2-40B4-BE49-F238E27FC236}">
                  <a16:creationId xmlns:a16="http://schemas.microsoft.com/office/drawing/2014/main" id="{51A413DB-EF79-104A-9E96-80B67C3D1D06}"/>
                </a:ext>
              </a:extLst>
            </p:cNvPr>
            <p:cNvPicPr>
              <a:picLocks/>
            </p:cNvPicPr>
            <p:nvPr/>
          </p:nvPicPr>
          <p:blipFill>
            <a:blip r:embed="rId4"/>
            <a:stretch>
              <a:fillRect/>
            </a:stretch>
          </p:blipFill>
          <p:spPr>
            <a:xfrm>
              <a:off x="317500" y="317500"/>
              <a:ext cx="1436370" cy="2684773"/>
            </a:xfrm>
            <a:prstGeom prst="rect">
              <a:avLst/>
            </a:prstGeom>
          </p:spPr>
        </p:pic>
        <p:sp>
          <p:nvSpPr>
            <p:cNvPr id="15" name="Shape_248">
              <a:extLst>
                <a:ext uri="{FF2B5EF4-FFF2-40B4-BE49-F238E27FC236}">
                  <a16:creationId xmlns:a16="http://schemas.microsoft.com/office/drawing/2014/main" id="{C6F4399D-87CC-0945-B145-B806BC15C0D3}"/>
                </a:ext>
              </a:extLst>
            </p:cNvPr>
            <p:cNvSpPr/>
            <p:nvPr/>
          </p:nvSpPr>
          <p:spPr>
            <a:xfrm>
              <a:off x="317500" y="317500"/>
              <a:ext cx="1436370" cy="2684773"/>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115" hidden="1">
            <a:extLst>
              <a:ext uri="{FF2B5EF4-FFF2-40B4-BE49-F238E27FC236}">
                <a16:creationId xmlns:a16="http://schemas.microsoft.com/office/drawing/2014/main" id="{374197BC-46C7-D442-B349-BC5A13D0D34E}"/>
              </a:ext>
            </a:extLst>
          </p:cNvPr>
          <p:cNvSpPr/>
          <p:nvPr/>
        </p:nvSpPr>
        <p:spPr>
          <a:xfrm>
            <a:off x="3117088" y="2804775"/>
            <a:ext cx="1435608" cy="954107"/>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Chris really wanted a new pair of shoes.</a:t>
            </a: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9D5937E2-740C-FF45-8AA8-8D1811B15239}"/>
              </a:ext>
            </a:extLst>
          </p:cNvPr>
          <p:cNvGrpSpPr/>
          <p:nvPr/>
        </p:nvGrpSpPr>
        <p:grpSpPr>
          <a:xfrm>
            <a:off x="3110992" y="2799228"/>
            <a:ext cx="1447800" cy="965200"/>
            <a:chOff x="317500" y="317500"/>
            <a:chExt cx="1447800" cy="965200"/>
          </a:xfrm>
        </p:grpSpPr>
        <p:pic>
          <p:nvPicPr>
            <p:cNvPr id="18" name="PFE element 115">
              <a:extLst>
                <a:ext uri="{FF2B5EF4-FFF2-40B4-BE49-F238E27FC236}">
                  <a16:creationId xmlns:a16="http://schemas.microsoft.com/office/drawing/2014/main" id="{7393B6BC-6558-ED47-9EAD-C4E8668F77CD}"/>
                </a:ext>
              </a:extLst>
            </p:cNvPr>
            <p:cNvPicPr>
              <a:picLocks/>
            </p:cNvPicPr>
            <p:nvPr/>
          </p:nvPicPr>
          <p:blipFill>
            <a:blip r:embed="rId5"/>
            <a:stretch>
              <a:fillRect/>
            </a:stretch>
          </p:blipFill>
          <p:spPr>
            <a:xfrm>
              <a:off x="317500" y="317500"/>
              <a:ext cx="1447800" cy="965200"/>
            </a:xfrm>
            <a:prstGeom prst="rect">
              <a:avLst/>
            </a:prstGeom>
          </p:spPr>
        </p:pic>
        <p:sp>
          <p:nvSpPr>
            <p:cNvPr id="19" name="Shape_249">
              <a:extLst>
                <a:ext uri="{FF2B5EF4-FFF2-40B4-BE49-F238E27FC236}">
                  <a16:creationId xmlns:a16="http://schemas.microsoft.com/office/drawing/2014/main" id="{B68FC5F3-0D3D-8B44-8EEA-C1DA29A694FA}"/>
                </a:ext>
              </a:extLst>
            </p:cNvPr>
            <p:cNvSpPr/>
            <p:nvPr/>
          </p:nvSpPr>
          <p:spPr>
            <a:xfrm>
              <a:off x="317500" y="317500"/>
              <a:ext cx="1447800" cy="965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pfehide116" hidden="1">
            <a:extLst>
              <a:ext uri="{FF2B5EF4-FFF2-40B4-BE49-F238E27FC236}">
                <a16:creationId xmlns:a16="http://schemas.microsoft.com/office/drawing/2014/main" id="{D9415596-C1C6-A544-A306-9FD62A003FFF}"/>
              </a:ext>
            </a:extLst>
          </p:cNvPr>
          <p:cNvSpPr/>
          <p:nvPr/>
        </p:nvSpPr>
        <p:spPr>
          <a:xfrm>
            <a:off x="5367528" y="1698534"/>
            <a:ext cx="3516699" cy="3103414"/>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Rules:</a:t>
            </a:r>
          </a:p>
          <a:p>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182880" indent="-274320">
              <a:spcAft>
                <a:spcPts val="1000"/>
              </a:spcAft>
              <a:buFont typeface="+mj-lt"/>
              <a:buAutoNum type="arabicPeriod"/>
            </a:pP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Take turns adding lines to the story.</a:t>
            </a:r>
          </a:p>
          <a:p>
            <a:pPr marL="182880" indent="-274320">
              <a:spcAft>
                <a:spcPts val="1000"/>
              </a:spcAft>
              <a:buFont typeface="+mj-lt"/>
              <a:buAutoNum type="arabicPeriod"/>
            </a:pP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it is your turn:</a:t>
            </a:r>
          </a:p>
          <a:p>
            <a:pPr lvl="1" indent="-182880">
              <a:spcAft>
                <a:spcPts val="1000"/>
              </a:spcAft>
              <a:buFont typeface="Arial" panose="020B0604020202020204" pitchFamily="34" charset="0"/>
              <a:buChar char="•"/>
            </a:pP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Repeat what the person before you added to the story.</a:t>
            </a:r>
          </a:p>
          <a:p>
            <a:pPr lvl="1" indent="-182880">
              <a:spcAft>
                <a:spcPts val="1000"/>
              </a:spcAft>
              <a:buFont typeface="Arial" panose="020B0604020202020204" pitchFamily="34" charset="0"/>
              <a:buChar char="•"/>
            </a:pP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Decide which card you will use.</a:t>
            </a:r>
          </a:p>
          <a:p>
            <a:pPr lvl="1" indent="-182880">
              <a:spcAft>
                <a:spcPts val="1000"/>
              </a:spcAft>
              <a:buFont typeface="Arial" panose="020B0604020202020204" pitchFamily="34" charset="0"/>
              <a:buChar char="•"/>
            </a:pP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Add your own line to the story and be sure to include your card.</a:t>
            </a:r>
          </a:p>
          <a:p>
            <a:pPr marL="274320" indent="-274320">
              <a:spcAft>
                <a:spcPts val="1000"/>
              </a:spcAft>
              <a:buFont typeface="+mj-lt"/>
              <a:buAutoNum type="arabicPeriod" startAt="3"/>
            </a:pP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use a card, place it in front of you.</a:t>
            </a:r>
          </a:p>
        </p:txBody>
      </p:sp>
      <p:grpSp>
        <p:nvGrpSpPr>
          <p:cNvPr id="24" name="Group 23">
            <a:extLst>
              <a:ext uri="{FF2B5EF4-FFF2-40B4-BE49-F238E27FC236}">
                <a16:creationId xmlns:a16="http://schemas.microsoft.com/office/drawing/2014/main" id="{EDA419CA-8CF5-4742-9C79-2F03EB218A33}"/>
              </a:ext>
            </a:extLst>
          </p:cNvPr>
          <p:cNvGrpSpPr/>
          <p:nvPr/>
        </p:nvGrpSpPr>
        <p:grpSpPr>
          <a:xfrm>
            <a:off x="5365658" y="1698320"/>
            <a:ext cx="3520440" cy="3103843"/>
            <a:chOff x="317500" y="317500"/>
            <a:chExt cx="3520440" cy="3103843"/>
          </a:xfrm>
        </p:grpSpPr>
        <p:pic>
          <p:nvPicPr>
            <p:cNvPr id="22" name="PFE element 116">
              <a:extLst>
                <a:ext uri="{FF2B5EF4-FFF2-40B4-BE49-F238E27FC236}">
                  <a16:creationId xmlns:a16="http://schemas.microsoft.com/office/drawing/2014/main" id="{CE95E454-03D3-BF46-9E29-AF2F995D527D}"/>
                </a:ext>
              </a:extLst>
            </p:cNvPr>
            <p:cNvPicPr>
              <a:picLocks/>
            </p:cNvPicPr>
            <p:nvPr/>
          </p:nvPicPr>
          <p:blipFill>
            <a:blip r:embed="rId6"/>
            <a:stretch>
              <a:fillRect/>
            </a:stretch>
          </p:blipFill>
          <p:spPr>
            <a:xfrm>
              <a:off x="317500" y="317500"/>
              <a:ext cx="3520440" cy="3103843"/>
            </a:xfrm>
            <a:prstGeom prst="rect">
              <a:avLst/>
            </a:prstGeom>
          </p:spPr>
        </p:pic>
        <p:sp>
          <p:nvSpPr>
            <p:cNvPr id="23" name="Shape_250">
              <a:extLst>
                <a:ext uri="{FF2B5EF4-FFF2-40B4-BE49-F238E27FC236}">
                  <a16:creationId xmlns:a16="http://schemas.microsoft.com/office/drawing/2014/main" id="{F775590C-F82A-3244-951E-9D534FA7FB0D}"/>
                </a:ext>
              </a:extLst>
            </p:cNvPr>
            <p:cNvSpPr/>
            <p:nvPr/>
          </p:nvSpPr>
          <p:spPr>
            <a:xfrm>
              <a:off x="317500" y="317500"/>
              <a:ext cx="3520440" cy="3103843"/>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pfehide117" hidden="1">
            <a:extLst>
              <a:ext uri="{FF2B5EF4-FFF2-40B4-BE49-F238E27FC236}">
                <a16:creationId xmlns:a16="http://schemas.microsoft.com/office/drawing/2014/main" id="{92607E1E-A249-2E44-BA4A-CFD7A7FA6A20}"/>
              </a:ext>
            </a:extLst>
          </p:cNvPr>
          <p:cNvGrpSpPr/>
          <p:nvPr/>
        </p:nvGrpSpPr>
        <p:grpSpPr>
          <a:xfrm>
            <a:off x="535759" y="5023927"/>
            <a:ext cx="2123173" cy="1407963"/>
            <a:chOff x="6593304" y="1778000"/>
            <a:chExt cx="2123173" cy="1407963"/>
          </a:xfrm>
        </p:grpSpPr>
        <p:sp>
          <p:nvSpPr>
            <p:cNvPr id="12" name="Rectangle 11" hidden="1">
              <a:extLst>
                <a:ext uri="{FF2B5EF4-FFF2-40B4-BE49-F238E27FC236}">
                  <a16:creationId xmlns:a16="http://schemas.microsoft.com/office/drawing/2014/main" id="{EAD0B8F0-991B-FE43-B4D0-F1035FA94E89}"/>
                </a:ext>
              </a:extLst>
            </p:cNvPr>
            <p:cNvSpPr/>
            <p:nvPr/>
          </p:nvSpPr>
          <p:spPr>
            <a:xfrm>
              <a:off x="6593304" y="1778000"/>
              <a:ext cx="2123173" cy="140796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hidden="1">
              <a:extLst>
                <a:ext uri="{FF2B5EF4-FFF2-40B4-BE49-F238E27FC236}">
                  <a16:creationId xmlns:a16="http://schemas.microsoft.com/office/drawing/2014/main" id="{E2A8A6C8-7E46-7F40-BE1B-CBD113BFB221}"/>
                </a:ext>
              </a:extLst>
            </p:cNvPr>
            <p:cNvPicPr>
              <a:picLocks noChangeAspect="1"/>
            </p:cNvPicPr>
            <p:nvPr/>
          </p:nvPicPr>
          <p:blipFill>
            <a:blip r:embed="rId7"/>
            <a:stretch>
              <a:fillRect/>
            </a:stretch>
          </p:blipFill>
          <p:spPr>
            <a:xfrm>
              <a:off x="7026443" y="1825419"/>
              <a:ext cx="1191964" cy="923772"/>
            </a:xfrm>
            <a:prstGeom prst="rect">
              <a:avLst/>
            </a:prstGeom>
          </p:spPr>
        </p:pic>
        <p:sp>
          <p:nvSpPr>
            <p:cNvPr id="14" name="TextBox 13" hidden="1">
              <a:extLst>
                <a:ext uri="{FF2B5EF4-FFF2-40B4-BE49-F238E27FC236}">
                  <a16:creationId xmlns:a16="http://schemas.microsoft.com/office/drawing/2014/main" id="{16C84FD3-0A8F-1447-AE18-455CAAAB5BF1}"/>
                </a:ext>
              </a:extLst>
            </p:cNvPr>
            <p:cNvSpPr txBox="1"/>
            <p:nvPr/>
          </p:nvSpPr>
          <p:spPr>
            <a:xfrm>
              <a:off x="7251257" y="2718150"/>
              <a:ext cx="845765" cy="276999"/>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Open Sans SemiBold" panose="020B0606030504020204" pitchFamily="34" charset="0"/>
                  <a:ea typeface="Open Sans SemiBold" panose="020B0606030504020204" pitchFamily="34" charset="0"/>
                  <a:cs typeface="Open Sans SemiBold" panose="020B0606030504020204" pitchFamily="34" charset="0"/>
                </a:rPr>
                <a:t>Shoes</a:t>
              </a:r>
            </a:p>
          </p:txBody>
        </p:sp>
      </p:grpSp>
      <p:grpSp>
        <p:nvGrpSpPr>
          <p:cNvPr id="28" name="Group 27">
            <a:extLst>
              <a:ext uri="{FF2B5EF4-FFF2-40B4-BE49-F238E27FC236}">
                <a16:creationId xmlns:a16="http://schemas.microsoft.com/office/drawing/2014/main" id="{75C7B9BA-37D8-B44C-ACBA-E0C4F95FDAFE}"/>
              </a:ext>
            </a:extLst>
          </p:cNvPr>
          <p:cNvGrpSpPr/>
          <p:nvPr/>
        </p:nvGrpSpPr>
        <p:grpSpPr>
          <a:xfrm>
            <a:off x="530545" y="5023059"/>
            <a:ext cx="2133600" cy="1409700"/>
            <a:chOff x="317500" y="317500"/>
            <a:chExt cx="2133600" cy="1409700"/>
          </a:xfrm>
        </p:grpSpPr>
        <p:pic>
          <p:nvPicPr>
            <p:cNvPr id="26" name="PFE element 117">
              <a:extLst>
                <a:ext uri="{FF2B5EF4-FFF2-40B4-BE49-F238E27FC236}">
                  <a16:creationId xmlns:a16="http://schemas.microsoft.com/office/drawing/2014/main" id="{E00F80D3-EBE1-454A-A7BB-2938D74A963A}"/>
                </a:ext>
              </a:extLst>
            </p:cNvPr>
            <p:cNvPicPr>
              <a:picLocks/>
            </p:cNvPicPr>
            <p:nvPr/>
          </p:nvPicPr>
          <p:blipFill>
            <a:blip r:embed="rId8"/>
            <a:stretch>
              <a:fillRect/>
            </a:stretch>
          </p:blipFill>
          <p:spPr>
            <a:xfrm>
              <a:off x="317500" y="317500"/>
              <a:ext cx="2133600" cy="1409700"/>
            </a:xfrm>
            <a:prstGeom prst="rect">
              <a:avLst/>
            </a:prstGeom>
          </p:spPr>
        </p:pic>
        <p:sp>
          <p:nvSpPr>
            <p:cNvPr id="27" name="Shape_251">
              <a:extLst>
                <a:ext uri="{FF2B5EF4-FFF2-40B4-BE49-F238E27FC236}">
                  <a16:creationId xmlns:a16="http://schemas.microsoft.com/office/drawing/2014/main" id="{59C2101A-4C51-0440-8056-34FF36AB1317}"/>
                </a:ext>
              </a:extLst>
            </p:cNvPr>
            <p:cNvSpPr/>
            <p:nvPr/>
          </p:nvSpPr>
          <p:spPr>
            <a:xfrm>
              <a:off x="317500" y="317500"/>
              <a:ext cx="2133600" cy="1409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86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16BA5-0B7B-D642-A32B-1DE3F44A9A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5152" y="1983103"/>
            <a:ext cx="4055878" cy="3722753"/>
          </a:xfrm>
          <a:prstGeom prst="rect">
            <a:avLst/>
          </a:prstGeom>
        </p:spPr>
      </p:pic>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pfehide120" hidden="1">
            <a:extLst>
              <a:ext uri="{FF2B5EF4-FFF2-40B4-BE49-F238E27FC236}">
                <a16:creationId xmlns:a16="http://schemas.microsoft.com/office/drawing/2014/main" id="{6848ED97-248B-F346-9912-EBC5E182FBCD}"/>
              </a:ext>
            </a:extLst>
          </p:cNvPr>
          <p:cNvSpPr/>
          <p:nvPr/>
        </p:nvSpPr>
        <p:spPr>
          <a:xfrm>
            <a:off x="386080" y="2377500"/>
            <a:ext cx="3948176" cy="1815882"/>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How did your classmates show you that they were being mindful and listening with their whole bodies?</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How did it make you feel when your classmates showed that they were listening to you?</a:t>
            </a:r>
          </a:p>
        </p:txBody>
      </p:sp>
      <p:grpSp>
        <p:nvGrpSpPr>
          <p:cNvPr id="9" name="Group 8">
            <a:extLst>
              <a:ext uri="{FF2B5EF4-FFF2-40B4-BE49-F238E27FC236}">
                <a16:creationId xmlns:a16="http://schemas.microsoft.com/office/drawing/2014/main" id="{A415800C-74CD-1C42-87E2-7AA607B5DD10}"/>
              </a:ext>
            </a:extLst>
          </p:cNvPr>
          <p:cNvGrpSpPr/>
          <p:nvPr/>
        </p:nvGrpSpPr>
        <p:grpSpPr>
          <a:xfrm>
            <a:off x="382158" y="2373627"/>
            <a:ext cx="3956020" cy="1823628"/>
            <a:chOff x="317500" y="317500"/>
            <a:chExt cx="3956020" cy="1823628"/>
          </a:xfrm>
        </p:grpSpPr>
        <p:pic>
          <p:nvPicPr>
            <p:cNvPr id="7" name="PFE element 120">
              <a:extLst>
                <a:ext uri="{FF2B5EF4-FFF2-40B4-BE49-F238E27FC236}">
                  <a16:creationId xmlns:a16="http://schemas.microsoft.com/office/drawing/2014/main" id="{76E9FC4B-B46F-4D4A-A09C-71844985BAD1}"/>
                </a:ext>
              </a:extLst>
            </p:cNvPr>
            <p:cNvPicPr>
              <a:picLocks/>
            </p:cNvPicPr>
            <p:nvPr/>
          </p:nvPicPr>
          <p:blipFill>
            <a:blip r:embed="rId4"/>
            <a:stretch>
              <a:fillRect/>
            </a:stretch>
          </p:blipFill>
          <p:spPr>
            <a:xfrm>
              <a:off x="317500" y="317500"/>
              <a:ext cx="3956020" cy="1823628"/>
            </a:xfrm>
            <a:prstGeom prst="rect">
              <a:avLst/>
            </a:prstGeom>
          </p:spPr>
        </p:pic>
        <p:sp>
          <p:nvSpPr>
            <p:cNvPr id="8" name="Shape_252">
              <a:extLst>
                <a:ext uri="{FF2B5EF4-FFF2-40B4-BE49-F238E27FC236}">
                  <a16:creationId xmlns:a16="http://schemas.microsoft.com/office/drawing/2014/main" id="{8FE37974-9982-F44D-A057-365A5B763D98}"/>
                </a:ext>
              </a:extLst>
            </p:cNvPr>
            <p:cNvSpPr/>
            <p:nvPr/>
          </p:nvSpPr>
          <p:spPr>
            <a:xfrm>
              <a:off x="317500" y="317500"/>
              <a:ext cx="3956020" cy="182362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121" hidden="1">
            <a:extLst>
              <a:ext uri="{FF2B5EF4-FFF2-40B4-BE49-F238E27FC236}">
                <a16:creationId xmlns:a16="http://schemas.microsoft.com/office/drawing/2014/main" id="{84A8C622-6101-8D4A-8892-369AAE8197C0}"/>
              </a:ext>
            </a:extLst>
          </p:cNvPr>
          <p:cNvSpPr>
            <a:spLocks noGrp="1"/>
          </p:cNvSpPr>
          <p:nvPr>
            <p:ph type="ctrTitle"/>
          </p:nvPr>
        </p:nvSpPr>
        <p:spPr>
          <a:xfrm>
            <a:off x="393192" y="1591875"/>
            <a:ext cx="7772400" cy="764360"/>
          </a:xfrm>
          <a:solidFill>
            <a:schemeClr val="accent1"/>
          </a:solidFill>
        </p:spPr>
        <p:txBody>
          <a:bodyPr>
            <a:noAutofit/>
          </a:bodyPr>
          <a:lstStyle/>
          <a:p>
            <a:r>
              <a:rPr lang="en-US" dirty="0"/>
              <a:t>Positive Feedback</a:t>
            </a:r>
          </a:p>
        </p:txBody>
      </p:sp>
      <p:grpSp>
        <p:nvGrpSpPr>
          <p:cNvPr id="15" name="Group 14">
            <a:extLst>
              <a:ext uri="{FF2B5EF4-FFF2-40B4-BE49-F238E27FC236}">
                <a16:creationId xmlns:a16="http://schemas.microsoft.com/office/drawing/2014/main" id="{932BF3BB-CA17-C344-98E1-2996D0407E9C}"/>
              </a:ext>
            </a:extLst>
          </p:cNvPr>
          <p:cNvGrpSpPr/>
          <p:nvPr/>
        </p:nvGrpSpPr>
        <p:grpSpPr>
          <a:xfrm>
            <a:off x="391956" y="1584977"/>
            <a:ext cx="7774872" cy="778155"/>
            <a:chOff x="317500" y="317500"/>
            <a:chExt cx="7774872" cy="778155"/>
          </a:xfrm>
        </p:grpSpPr>
        <p:pic>
          <p:nvPicPr>
            <p:cNvPr id="12" name="PFE element 121">
              <a:extLst>
                <a:ext uri="{FF2B5EF4-FFF2-40B4-BE49-F238E27FC236}">
                  <a16:creationId xmlns:a16="http://schemas.microsoft.com/office/drawing/2014/main" id="{3E8143BE-49FA-E440-A59D-995F72CD5822}"/>
                </a:ext>
              </a:extLst>
            </p:cNvPr>
            <p:cNvPicPr>
              <a:picLocks/>
            </p:cNvPicPr>
            <p:nvPr/>
          </p:nvPicPr>
          <p:blipFill>
            <a:blip r:embed="rId5"/>
            <a:stretch>
              <a:fillRect/>
            </a:stretch>
          </p:blipFill>
          <p:spPr>
            <a:xfrm>
              <a:off x="317500" y="317500"/>
              <a:ext cx="7774872" cy="778155"/>
            </a:xfrm>
            <a:prstGeom prst="rect">
              <a:avLst/>
            </a:prstGeom>
          </p:spPr>
        </p:pic>
        <p:sp>
          <p:nvSpPr>
            <p:cNvPr id="13" name="Shape_253">
              <a:extLst>
                <a:ext uri="{FF2B5EF4-FFF2-40B4-BE49-F238E27FC236}">
                  <a16:creationId xmlns:a16="http://schemas.microsoft.com/office/drawing/2014/main" id="{68430F34-9056-4542-A68B-69166383801F}"/>
                </a:ext>
              </a:extLst>
            </p:cNvPr>
            <p:cNvSpPr/>
            <p:nvPr/>
          </p:nvSpPr>
          <p:spPr>
            <a:xfrm>
              <a:off x="317500" y="317500"/>
              <a:ext cx="7774872" cy="77815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ular Callout 31">
            <a:extLst>
              <a:ext uri="{FF2B5EF4-FFF2-40B4-BE49-F238E27FC236}">
                <a16:creationId xmlns:a16="http://schemas.microsoft.com/office/drawing/2014/main" id="{B1A181C3-5551-4546-AD01-B0AECCF81767}"/>
              </a:ext>
            </a:extLst>
          </p:cNvPr>
          <p:cNvSpPr/>
          <p:nvPr/>
        </p:nvSpPr>
        <p:spPr>
          <a:xfrm>
            <a:off x="495808" y="2489200"/>
            <a:ext cx="3840480" cy="1930400"/>
          </a:xfrm>
          <a:prstGeom prst="wedgeRoundRectCallout">
            <a:avLst>
              <a:gd name="adj1" fmla="val -463"/>
              <a:gd name="adj2" fmla="val 6869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3" name="pfehide123" hidden="1">
            <a:extLst>
              <a:ext uri="{FF2B5EF4-FFF2-40B4-BE49-F238E27FC236}">
                <a16:creationId xmlns:a16="http://schemas.microsoft.com/office/drawing/2014/main" id="{349944E0-33C9-8644-B2BB-D073D4CA866C}"/>
              </a:ext>
            </a:extLst>
          </p:cNvPr>
          <p:cNvSpPr/>
          <p:nvPr/>
        </p:nvSpPr>
        <p:spPr>
          <a:xfrm>
            <a:off x="934720" y="2865735"/>
            <a:ext cx="3281680" cy="1200329"/>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tell others that you like something they did  and then you add how it made you feel!</a:t>
            </a:r>
          </a:p>
        </p:txBody>
      </p:sp>
      <p:grpSp>
        <p:nvGrpSpPr>
          <p:cNvPr id="19" name="Group 18">
            <a:extLst>
              <a:ext uri="{FF2B5EF4-FFF2-40B4-BE49-F238E27FC236}">
                <a16:creationId xmlns:a16="http://schemas.microsoft.com/office/drawing/2014/main" id="{7782BEE6-E00F-EB49-842D-06F6755482CC}"/>
              </a:ext>
            </a:extLst>
          </p:cNvPr>
          <p:cNvGrpSpPr/>
          <p:nvPr/>
        </p:nvGrpSpPr>
        <p:grpSpPr>
          <a:xfrm>
            <a:off x="934720" y="2865735"/>
            <a:ext cx="3279094" cy="1196340"/>
            <a:chOff x="317500" y="317500"/>
            <a:chExt cx="3279094" cy="1196340"/>
          </a:xfrm>
        </p:grpSpPr>
        <p:pic>
          <p:nvPicPr>
            <p:cNvPr id="17" name="PFE element 123">
              <a:extLst>
                <a:ext uri="{FF2B5EF4-FFF2-40B4-BE49-F238E27FC236}">
                  <a16:creationId xmlns:a16="http://schemas.microsoft.com/office/drawing/2014/main" id="{191B2F80-11A6-BA44-A069-126170B5BF47}"/>
                </a:ext>
              </a:extLst>
            </p:cNvPr>
            <p:cNvPicPr>
              <a:picLocks/>
            </p:cNvPicPr>
            <p:nvPr/>
          </p:nvPicPr>
          <p:blipFill>
            <a:blip r:embed="rId6"/>
            <a:stretch>
              <a:fillRect/>
            </a:stretch>
          </p:blipFill>
          <p:spPr>
            <a:xfrm>
              <a:off x="317500" y="317500"/>
              <a:ext cx="3279094" cy="1196340"/>
            </a:xfrm>
            <a:prstGeom prst="rect">
              <a:avLst/>
            </a:prstGeom>
          </p:spPr>
        </p:pic>
        <p:sp>
          <p:nvSpPr>
            <p:cNvPr id="18" name="Shape_254">
              <a:extLst>
                <a:ext uri="{FF2B5EF4-FFF2-40B4-BE49-F238E27FC236}">
                  <a16:creationId xmlns:a16="http://schemas.microsoft.com/office/drawing/2014/main" id="{97093A10-2D00-E444-B152-2DCB08F7AD17}"/>
                </a:ext>
              </a:extLst>
            </p:cNvPr>
            <p:cNvSpPr/>
            <p:nvPr/>
          </p:nvSpPr>
          <p:spPr>
            <a:xfrm>
              <a:off x="317500" y="317500"/>
              <a:ext cx="3279094" cy="1196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70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FE element 8">
            <a:extLst>
              <a:ext uri="{FF2B5EF4-FFF2-40B4-BE49-F238E27FC236}">
                <a16:creationId xmlns:a16="http://schemas.microsoft.com/office/drawing/2014/main" id="{0E3C039B-3A66-9541-B666-96E64A0D9956}"/>
              </a:ext>
            </a:extLst>
          </p:cNvPr>
          <p:cNvPicPr>
            <a:picLocks/>
          </p:cNvPicPr>
          <p:nvPr/>
        </p:nvPicPr>
        <p:blipFill>
          <a:blip r:embed="rId3"/>
          <a:stretch>
            <a:fillRect/>
          </a:stretch>
        </p:blipFill>
        <p:spPr>
          <a:xfrm>
            <a:off x="6233163" y="3347004"/>
            <a:ext cx="3368040" cy="1767840"/>
          </a:xfrm>
          <a:prstGeom prst="rect">
            <a:avLst/>
          </a:prstGeom>
        </p:spPr>
      </p:pic>
      <p:pic>
        <p:nvPicPr>
          <p:cNvPr id="5" name="Picture 4">
            <a:extLst>
              <a:ext uri="{FF2B5EF4-FFF2-40B4-BE49-F238E27FC236}">
                <a16:creationId xmlns:a16="http://schemas.microsoft.com/office/drawing/2014/main" id="{0FE74B3A-585A-F14E-813B-CB8F90BBCAE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8480" y="1971040"/>
            <a:ext cx="5364480" cy="3581606"/>
          </a:xfrm>
          <a:prstGeom prst="rect">
            <a:avLst/>
          </a:prstGeom>
        </p:spPr>
      </p:pic>
    </p:spTree>
    <p:extLst>
      <p:ext uri="{BB962C8B-B14F-4D97-AF65-F5344CB8AC3E}">
        <p14:creationId xmlns:p14="http://schemas.microsoft.com/office/powerpoint/2010/main" val="81013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FE element 125">
            <a:extLst>
              <a:ext uri="{FF2B5EF4-FFF2-40B4-BE49-F238E27FC236}">
                <a16:creationId xmlns:a16="http://schemas.microsoft.com/office/drawing/2014/main" id="{47CC928E-6E2E-7943-9F2C-B9780403ABC7}"/>
              </a:ext>
            </a:extLst>
          </p:cNvPr>
          <p:cNvPicPr>
            <a:picLocks/>
          </p:cNvPicPr>
          <p:nvPr/>
        </p:nvPicPr>
        <p:blipFill>
          <a:blip r:embed="rId3"/>
          <a:stretch>
            <a:fillRect/>
          </a:stretch>
        </p:blipFill>
        <p:spPr>
          <a:xfrm>
            <a:off x="391956" y="1584977"/>
            <a:ext cx="7774872" cy="778155"/>
          </a:xfrm>
          <a:prstGeom prst="rect">
            <a:avLst/>
          </a:prstGeom>
        </p:spPr>
      </p:pic>
      <p:pic>
        <p:nvPicPr>
          <p:cNvPr id="3" name="Picture 2">
            <a:extLst>
              <a:ext uri="{FF2B5EF4-FFF2-40B4-BE49-F238E27FC236}">
                <a16:creationId xmlns:a16="http://schemas.microsoft.com/office/drawing/2014/main" id="{FB5D47F0-9B40-5040-A6A5-FF3E87C7EDFF}"/>
              </a:ext>
            </a:extLst>
          </p:cNvPr>
          <p:cNvPicPr>
            <a:picLocks noChangeAspect="1"/>
          </p:cNvPicPr>
          <p:nvPr/>
        </p:nvPicPr>
        <p:blipFill rotWithShape="1">
          <a:blip r:embed="rId4"/>
          <a:srcRect l="5579" t="7732" r="5726" b="68197"/>
          <a:stretch/>
        </p:blipFill>
        <p:spPr>
          <a:xfrm>
            <a:off x="124969" y="2330583"/>
            <a:ext cx="7949216" cy="2791837"/>
          </a:xfrm>
          <a:prstGeom prst="rect">
            <a:avLst/>
          </a:prstGeom>
          <a:ln>
            <a:noFill/>
          </a:ln>
        </p:spPr>
      </p:pic>
    </p:spTree>
    <p:extLst>
      <p:ext uri="{BB962C8B-B14F-4D97-AF65-F5344CB8AC3E}">
        <p14:creationId xmlns:p14="http://schemas.microsoft.com/office/powerpoint/2010/main" val="1033785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FE element 128">
            <a:extLst>
              <a:ext uri="{FF2B5EF4-FFF2-40B4-BE49-F238E27FC236}">
                <a16:creationId xmlns:a16="http://schemas.microsoft.com/office/drawing/2014/main" id="{C3ED0999-D294-004F-9ED3-6CDCEF62BEBC}"/>
              </a:ext>
            </a:extLst>
          </p:cNvPr>
          <p:cNvPicPr>
            <a:picLocks/>
          </p:cNvPicPr>
          <p:nvPr/>
        </p:nvPicPr>
        <p:blipFill>
          <a:blip r:embed="rId3"/>
          <a:stretch>
            <a:fillRect/>
          </a:stretch>
        </p:blipFill>
        <p:spPr>
          <a:xfrm>
            <a:off x="432887" y="1860811"/>
            <a:ext cx="3710940" cy="4527524"/>
          </a:xfrm>
          <a:prstGeom prst="rect">
            <a:avLst/>
          </a:prstGeom>
        </p:spPr>
      </p:pic>
      <p:pic>
        <p:nvPicPr>
          <p:cNvPr id="45" name="Picture 44">
            <a:extLst>
              <a:ext uri="{FF2B5EF4-FFF2-40B4-BE49-F238E27FC236}">
                <a16:creationId xmlns:a16="http://schemas.microsoft.com/office/drawing/2014/main" id="{6C7DFCFA-09C3-3249-877F-E60D5B27CE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0026" y="2002537"/>
            <a:ext cx="4363349" cy="2907792"/>
          </a:xfrm>
          <a:prstGeom prst="rect">
            <a:avLst/>
          </a:prstGeom>
        </p:spPr>
      </p:pic>
    </p:spTree>
    <p:extLst>
      <p:ext uri="{BB962C8B-B14F-4D97-AF65-F5344CB8AC3E}">
        <p14:creationId xmlns:p14="http://schemas.microsoft.com/office/powerpoint/2010/main" val="58551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7" name="Picture 6">
            <a:extLst>
              <a:ext uri="{FF2B5EF4-FFF2-40B4-BE49-F238E27FC236}">
                <a16:creationId xmlns:a16="http://schemas.microsoft.com/office/drawing/2014/main" id="{89E4576E-BD2D-0A40-9C6D-6053A87F3CFA}"/>
              </a:ext>
            </a:extLst>
          </p:cNvPr>
          <p:cNvPicPr>
            <a:picLocks noChangeAspect="1"/>
          </p:cNvPicPr>
          <p:nvPr/>
        </p:nvPicPr>
        <p:blipFill>
          <a:blip r:embed="rId3"/>
          <a:stretch>
            <a:fillRect/>
          </a:stretch>
        </p:blipFill>
        <p:spPr>
          <a:xfrm>
            <a:off x="501706" y="1731695"/>
            <a:ext cx="5732363" cy="4296872"/>
          </a:xfrm>
          <a:prstGeom prst="rect">
            <a:avLst/>
          </a:prstGeom>
        </p:spPr>
      </p:pic>
      <p:pic>
        <p:nvPicPr>
          <p:cNvPr id="9" name="PFE element 12">
            <a:extLst>
              <a:ext uri="{FF2B5EF4-FFF2-40B4-BE49-F238E27FC236}">
                <a16:creationId xmlns:a16="http://schemas.microsoft.com/office/drawing/2014/main" id="{C058937C-D2AB-2446-A962-65E85E6EEE0A}"/>
              </a:ext>
            </a:extLst>
          </p:cNvPr>
          <p:cNvPicPr>
            <a:picLocks/>
          </p:cNvPicPr>
          <p:nvPr/>
        </p:nvPicPr>
        <p:blipFill>
          <a:blip r:embed="rId4"/>
          <a:stretch>
            <a:fillRect/>
          </a:stretch>
        </p:blipFill>
        <p:spPr>
          <a:xfrm>
            <a:off x="391956" y="1584977"/>
            <a:ext cx="7774872" cy="778155"/>
          </a:xfrm>
          <a:prstGeom prst="rect">
            <a:avLst/>
          </a:prstGeom>
        </p:spPr>
      </p:pic>
      <p:sp>
        <p:nvSpPr>
          <p:cNvPr id="3" name="pfehide13" hidden="1">
            <a:extLst>
              <a:ext uri="{FF2B5EF4-FFF2-40B4-BE49-F238E27FC236}">
                <a16:creationId xmlns:a16="http://schemas.microsoft.com/office/drawing/2014/main" id="{3D4FC68F-78DC-8146-BA88-01BCC7CF30CD}"/>
              </a:ext>
            </a:extLst>
          </p:cNvPr>
          <p:cNvSpPr>
            <a:spLocks noGrp="1"/>
          </p:cNvSpPr>
          <p:nvPr>
            <p:ph type="subTitle" idx="1"/>
          </p:nvPr>
        </p:nvSpPr>
        <p:spPr>
          <a:xfrm>
            <a:off x="5726402" y="2811717"/>
            <a:ext cx="2834969" cy="967266"/>
          </a:xfrm>
          <a:solidFill>
            <a:schemeClr val="accent1"/>
          </a:solidFill>
        </p:spPr>
        <p:txBody>
          <a:bodyPr>
            <a:noAutofit/>
          </a:bodyPr>
          <a:lstStyle/>
          <a:p>
            <a:pPr>
              <a:lnSpc>
                <a:spcPct val="100000"/>
              </a:lnSpc>
            </a:pPr>
            <a:r>
              <a:rPr lang="en-US" sz="2000" dirty="0">
                <a:solidFill>
                  <a:srgbClr val="005B89"/>
                </a:solidFill>
              </a:rPr>
              <a:t>When your </a:t>
            </a:r>
            <a:r>
              <a:rPr lang="en-US" sz="2000" b="1" dirty="0">
                <a:solidFill>
                  <a:srgbClr val="005B89"/>
                </a:solidFill>
              </a:rPr>
              <a:t>mind</a:t>
            </a:r>
            <a:r>
              <a:rPr lang="en-US" sz="2000" dirty="0">
                <a:solidFill>
                  <a:srgbClr val="005B89"/>
                </a:solidFill>
              </a:rPr>
              <a:t> pays </a:t>
            </a:r>
            <a:r>
              <a:rPr lang="en-US" sz="2000" b="1" dirty="0">
                <a:solidFill>
                  <a:srgbClr val="005B89"/>
                </a:solidFill>
              </a:rPr>
              <a:t>full</a:t>
            </a:r>
            <a:r>
              <a:rPr lang="en-US" sz="2000" dirty="0">
                <a:solidFill>
                  <a:srgbClr val="005B89"/>
                </a:solidFill>
              </a:rPr>
              <a:t> attention to what is happening </a:t>
            </a:r>
            <a:r>
              <a:rPr lang="en-US" sz="2000" b="1" dirty="0">
                <a:solidFill>
                  <a:srgbClr val="005B89"/>
                </a:solidFill>
              </a:rPr>
              <a:t>now</a:t>
            </a:r>
            <a:r>
              <a:rPr lang="en-US" sz="2000" dirty="0">
                <a:solidFill>
                  <a:srgbClr val="005B89"/>
                </a:solidFill>
              </a:rPr>
              <a:t>. </a:t>
            </a:r>
          </a:p>
          <a:p>
            <a:pPr>
              <a:lnSpc>
                <a:spcPct val="100000"/>
              </a:lnSpc>
            </a:pPr>
            <a:endParaRPr lang="en-US" sz="2000" dirty="0">
              <a:solidFill>
                <a:srgbClr val="005B89"/>
              </a:solidFill>
            </a:endParaRPr>
          </a:p>
        </p:txBody>
      </p:sp>
      <p:grpSp>
        <p:nvGrpSpPr>
          <p:cNvPr id="15" name="Group 14">
            <a:extLst>
              <a:ext uri="{FF2B5EF4-FFF2-40B4-BE49-F238E27FC236}">
                <a16:creationId xmlns:a16="http://schemas.microsoft.com/office/drawing/2014/main" id="{4379FF73-6A8D-994A-8942-7B7C599EE2F5}"/>
              </a:ext>
            </a:extLst>
          </p:cNvPr>
          <p:cNvGrpSpPr/>
          <p:nvPr/>
        </p:nvGrpSpPr>
        <p:grpSpPr>
          <a:xfrm>
            <a:off x="5726402" y="2811717"/>
            <a:ext cx="2834640" cy="984061"/>
            <a:chOff x="317500" y="317500"/>
            <a:chExt cx="2834640" cy="984061"/>
          </a:xfrm>
        </p:grpSpPr>
        <p:pic>
          <p:nvPicPr>
            <p:cNvPr id="13" name="PFE element 13">
              <a:extLst>
                <a:ext uri="{FF2B5EF4-FFF2-40B4-BE49-F238E27FC236}">
                  <a16:creationId xmlns:a16="http://schemas.microsoft.com/office/drawing/2014/main" id="{43DA0B95-E6D2-1347-8EE0-CD7814549238}"/>
                </a:ext>
              </a:extLst>
            </p:cNvPr>
            <p:cNvPicPr>
              <a:picLocks/>
            </p:cNvPicPr>
            <p:nvPr/>
          </p:nvPicPr>
          <p:blipFill>
            <a:blip r:embed="rId5"/>
            <a:stretch>
              <a:fillRect/>
            </a:stretch>
          </p:blipFill>
          <p:spPr>
            <a:xfrm>
              <a:off x="317500" y="317500"/>
              <a:ext cx="2834640" cy="984061"/>
            </a:xfrm>
            <a:prstGeom prst="rect">
              <a:avLst/>
            </a:prstGeom>
          </p:spPr>
        </p:pic>
        <p:sp>
          <p:nvSpPr>
            <p:cNvPr id="14" name="Shape_222">
              <a:extLst>
                <a:ext uri="{FF2B5EF4-FFF2-40B4-BE49-F238E27FC236}">
                  <a16:creationId xmlns:a16="http://schemas.microsoft.com/office/drawing/2014/main" id="{273121C8-AD1B-FF45-9F82-B8A8D5FAC37F}"/>
                </a:ext>
              </a:extLst>
            </p:cNvPr>
            <p:cNvSpPr/>
            <p:nvPr/>
          </p:nvSpPr>
          <p:spPr>
            <a:xfrm>
              <a:off x="317500" y="317500"/>
              <a:ext cx="2834640" cy="98406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28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D0D5CC3-F40A-094F-9D18-B76C6DBBF50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8639" y="1864468"/>
            <a:ext cx="3213055" cy="2813211"/>
          </a:xfrm>
          <a:prstGeom prst="rect">
            <a:avLst/>
          </a:prstGeom>
        </p:spPr>
      </p:pic>
      <p:pic>
        <p:nvPicPr>
          <p:cNvPr id="3" name="Picture 2">
            <a:extLst>
              <a:ext uri="{FF2B5EF4-FFF2-40B4-BE49-F238E27FC236}">
                <a16:creationId xmlns:a16="http://schemas.microsoft.com/office/drawing/2014/main" id="{99D82F9B-31BC-B14B-81AA-EB963141974F}"/>
              </a:ext>
            </a:extLst>
          </p:cNvPr>
          <p:cNvPicPr>
            <a:picLocks noChangeAspect="1"/>
          </p:cNvPicPr>
          <p:nvPr/>
        </p:nvPicPr>
        <p:blipFill rotWithShape="1">
          <a:blip r:embed="rId4"/>
          <a:srcRect l="11262" t="11038" r="11074" b="41787"/>
          <a:stretch/>
        </p:blipFill>
        <p:spPr>
          <a:xfrm>
            <a:off x="4233672" y="1812965"/>
            <a:ext cx="4297680" cy="3378373"/>
          </a:xfrm>
          <a:prstGeom prst="rect">
            <a:avLst/>
          </a:prstGeom>
        </p:spPr>
      </p:pic>
      <p:pic>
        <p:nvPicPr>
          <p:cNvPr id="18" name="Picture 17">
            <a:extLst>
              <a:ext uri="{FF2B5EF4-FFF2-40B4-BE49-F238E27FC236}">
                <a16:creationId xmlns:a16="http://schemas.microsoft.com/office/drawing/2014/main" id="{94C06559-88E1-344E-829D-ED03202FECFD}"/>
              </a:ext>
            </a:extLst>
          </p:cNvPr>
          <p:cNvPicPr>
            <a:picLocks noChangeAspect="1"/>
          </p:cNvPicPr>
          <p:nvPr/>
        </p:nvPicPr>
        <p:blipFill rotWithShape="1">
          <a:blip r:embed="rId4"/>
          <a:srcRect l="11262" t="58769" r="11074" b="14276"/>
          <a:stretch/>
        </p:blipFill>
        <p:spPr>
          <a:xfrm>
            <a:off x="4233672" y="1736453"/>
            <a:ext cx="4297680" cy="1930292"/>
          </a:xfrm>
          <a:prstGeom prst="rect">
            <a:avLst/>
          </a:prstGeom>
        </p:spPr>
      </p:pic>
    </p:spTree>
    <p:extLst>
      <p:ext uri="{BB962C8B-B14F-4D97-AF65-F5344CB8AC3E}">
        <p14:creationId xmlns:p14="http://schemas.microsoft.com/office/powerpoint/2010/main" val="2904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FE element 18">
            <a:extLst>
              <a:ext uri="{FF2B5EF4-FFF2-40B4-BE49-F238E27FC236}">
                <a16:creationId xmlns:a16="http://schemas.microsoft.com/office/drawing/2014/main" id="{115D91BE-371A-244E-B2AF-E9E605107E62}"/>
              </a:ext>
            </a:extLst>
          </p:cNvPr>
          <p:cNvPicPr>
            <a:picLocks/>
          </p:cNvPicPr>
          <p:nvPr/>
        </p:nvPicPr>
        <p:blipFill>
          <a:blip r:embed="rId3"/>
          <a:stretch>
            <a:fillRect/>
          </a:stretch>
        </p:blipFill>
        <p:spPr>
          <a:xfrm>
            <a:off x="1830792" y="2218016"/>
            <a:ext cx="5933427" cy="2857500"/>
          </a:xfrm>
          <a:prstGeom prst="rect">
            <a:avLst/>
          </a:prstGeom>
        </p:spPr>
      </p:pic>
      <p:pic>
        <p:nvPicPr>
          <p:cNvPr id="17" name="Picture 16">
            <a:extLst>
              <a:ext uri="{FF2B5EF4-FFF2-40B4-BE49-F238E27FC236}">
                <a16:creationId xmlns:a16="http://schemas.microsoft.com/office/drawing/2014/main" id="{DD936F33-CD38-7C40-A567-39BF51150BDF}"/>
              </a:ext>
            </a:extLst>
          </p:cNvPr>
          <p:cNvPicPr>
            <a:picLocks noChangeAspect="1"/>
          </p:cNvPicPr>
          <p:nvPr/>
        </p:nvPicPr>
        <p:blipFill rotWithShape="1">
          <a:blip r:embed="rId4">
            <a:extLst>
              <a:ext uri="{28A0092B-C50C-407E-A947-70E740481C1C}">
                <a14:useLocalDpi xmlns:a14="http://schemas.microsoft.com/office/drawing/2010/main"/>
              </a:ext>
            </a:extLst>
          </a:blip>
          <a:srcRect l="4723" t="106" r="5170" b="10076"/>
          <a:stretch/>
        </p:blipFill>
        <p:spPr>
          <a:xfrm>
            <a:off x="-1" y="5489627"/>
            <a:ext cx="1368817" cy="1368373"/>
          </a:xfrm>
          <a:prstGeom prst="rect">
            <a:avLst/>
          </a:prstGeom>
        </p:spPr>
      </p:pic>
      <p:pic>
        <p:nvPicPr>
          <p:cNvPr id="19" name="Picture 18">
            <a:extLst>
              <a:ext uri="{FF2B5EF4-FFF2-40B4-BE49-F238E27FC236}">
                <a16:creationId xmlns:a16="http://schemas.microsoft.com/office/drawing/2014/main" id="{BAE2DAA7-FE0E-0041-89D0-B71CF77F7C7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19551" y="0"/>
            <a:ext cx="1307592" cy="1303424"/>
          </a:xfrm>
          <a:prstGeom prst="rect">
            <a:avLst/>
          </a:prstGeom>
        </p:spPr>
      </p:pic>
      <p:pic>
        <p:nvPicPr>
          <p:cNvPr id="21" name="Picture 20">
            <a:extLst>
              <a:ext uri="{FF2B5EF4-FFF2-40B4-BE49-F238E27FC236}">
                <a16:creationId xmlns:a16="http://schemas.microsoft.com/office/drawing/2014/main" id="{1445E7F5-8AF2-A148-9440-79BE9ADC6D24}"/>
              </a:ext>
            </a:extLst>
          </p:cNvPr>
          <p:cNvPicPr>
            <a:picLocks noChangeAspect="1"/>
          </p:cNvPicPr>
          <p:nvPr/>
        </p:nvPicPr>
        <p:blipFill rotWithShape="1">
          <a:blip r:embed="rId6">
            <a:extLst>
              <a:ext uri="{28A0092B-C50C-407E-A947-70E740481C1C}">
                <a14:useLocalDpi xmlns:a14="http://schemas.microsoft.com/office/drawing/2010/main"/>
              </a:ext>
            </a:extLst>
          </a:blip>
          <a:srcRect r="3136" b="4971"/>
          <a:stretch/>
        </p:blipFill>
        <p:spPr>
          <a:xfrm>
            <a:off x="2493214" y="0"/>
            <a:ext cx="1325880" cy="1303424"/>
          </a:xfrm>
          <a:prstGeom prst="rect">
            <a:avLst/>
          </a:prstGeom>
        </p:spPr>
      </p:pic>
      <p:pic>
        <p:nvPicPr>
          <p:cNvPr id="23" name="Picture 22">
            <a:extLst>
              <a:ext uri="{FF2B5EF4-FFF2-40B4-BE49-F238E27FC236}">
                <a16:creationId xmlns:a16="http://schemas.microsoft.com/office/drawing/2014/main" id="{4EB7631F-B82F-6941-A044-59C846C4FAB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892729" y="0"/>
            <a:ext cx="1325880" cy="1304581"/>
          </a:xfrm>
          <a:prstGeom prst="rect">
            <a:avLst/>
          </a:prstGeom>
          <a:ln>
            <a:noFill/>
          </a:ln>
        </p:spPr>
      </p:pic>
      <p:pic>
        <p:nvPicPr>
          <p:cNvPr id="25" name="Picture 24">
            <a:extLst>
              <a:ext uri="{FF2B5EF4-FFF2-40B4-BE49-F238E27FC236}">
                <a16:creationId xmlns:a16="http://schemas.microsoft.com/office/drawing/2014/main" id="{4206203E-6C58-0C4E-B485-5196B6F11D4B}"/>
              </a:ext>
            </a:extLst>
          </p:cNvPr>
          <p:cNvPicPr>
            <a:picLocks noChangeAspect="1"/>
          </p:cNvPicPr>
          <p:nvPr/>
        </p:nvPicPr>
        <p:blipFill rotWithShape="1">
          <a:blip r:embed="rId8">
            <a:extLst>
              <a:ext uri="{28A0092B-C50C-407E-A947-70E740481C1C}">
                <a14:useLocalDpi xmlns:a14="http://schemas.microsoft.com/office/drawing/2010/main"/>
              </a:ext>
            </a:extLst>
          </a:blip>
          <a:srcRect r="12082" b="11239"/>
          <a:stretch/>
        </p:blipFill>
        <p:spPr>
          <a:xfrm>
            <a:off x="2737633" y="5488013"/>
            <a:ext cx="1368817" cy="1371600"/>
          </a:xfrm>
          <a:prstGeom prst="rect">
            <a:avLst/>
          </a:prstGeom>
        </p:spPr>
      </p:pic>
      <p:pic>
        <p:nvPicPr>
          <p:cNvPr id="3" name="Picture 2">
            <a:extLst>
              <a:ext uri="{FF2B5EF4-FFF2-40B4-BE49-F238E27FC236}">
                <a16:creationId xmlns:a16="http://schemas.microsoft.com/office/drawing/2014/main" id="{4F682E44-A2B6-9149-8950-6910F0212B53}"/>
              </a:ext>
            </a:extLst>
          </p:cNvPr>
          <p:cNvPicPr>
            <a:picLocks noChangeAspect="1"/>
          </p:cNvPicPr>
          <p:nvPr/>
        </p:nvPicPr>
        <p:blipFill rotWithShape="1">
          <a:blip r:embed="rId9">
            <a:extLst>
              <a:ext uri="{28A0092B-C50C-407E-A947-70E740481C1C}">
                <a14:useLocalDpi xmlns:a14="http://schemas.microsoft.com/office/drawing/2010/main"/>
              </a:ext>
            </a:extLst>
          </a:blip>
          <a:srcRect r="-754" b="12069"/>
          <a:stretch/>
        </p:blipFill>
        <p:spPr>
          <a:xfrm>
            <a:off x="7835047" y="1293"/>
            <a:ext cx="1317444" cy="1303424"/>
          </a:xfrm>
          <a:prstGeom prst="rect">
            <a:avLst/>
          </a:prstGeom>
        </p:spPr>
      </p:pic>
      <p:pic>
        <p:nvPicPr>
          <p:cNvPr id="11" name="Picture 10">
            <a:extLst>
              <a:ext uri="{FF2B5EF4-FFF2-40B4-BE49-F238E27FC236}">
                <a16:creationId xmlns:a16="http://schemas.microsoft.com/office/drawing/2014/main" id="{B810B4A4-902B-BF44-AB78-C33751F64ACB}"/>
              </a:ext>
            </a:extLst>
          </p:cNvPr>
          <p:cNvPicPr>
            <a:picLocks noChangeAspect="1"/>
          </p:cNvPicPr>
          <p:nvPr/>
        </p:nvPicPr>
        <p:blipFill rotWithShape="1">
          <a:blip r:embed="rId10">
            <a:extLst>
              <a:ext uri="{28A0092B-C50C-407E-A947-70E740481C1C}">
                <a14:useLocalDpi xmlns:a14="http://schemas.microsoft.com/office/drawing/2010/main"/>
              </a:ext>
            </a:extLst>
          </a:blip>
          <a:srcRect l="7172" t="1912" r="3038" b="9574"/>
          <a:stretch/>
        </p:blipFill>
        <p:spPr>
          <a:xfrm>
            <a:off x="1368816" y="5489627"/>
            <a:ext cx="1371600" cy="1371599"/>
          </a:xfrm>
          <a:prstGeom prst="rect">
            <a:avLst/>
          </a:prstGeom>
        </p:spPr>
      </p:pic>
      <p:pic>
        <p:nvPicPr>
          <p:cNvPr id="27" name="Picture 26">
            <a:extLst>
              <a:ext uri="{FF2B5EF4-FFF2-40B4-BE49-F238E27FC236}">
                <a16:creationId xmlns:a16="http://schemas.microsoft.com/office/drawing/2014/main" id="{E6E76B75-734E-3D4F-BAC3-DBC8B6D389F0}"/>
              </a:ext>
            </a:extLst>
          </p:cNvPr>
          <p:cNvPicPr>
            <a:picLocks noChangeAspect="1"/>
          </p:cNvPicPr>
          <p:nvPr/>
        </p:nvPicPr>
        <p:blipFill rotWithShape="1">
          <a:blip r:embed="rId11">
            <a:extLst>
              <a:ext uri="{28A0092B-C50C-407E-A947-70E740481C1C}">
                <a14:useLocalDpi xmlns:a14="http://schemas.microsoft.com/office/drawing/2010/main"/>
              </a:ext>
            </a:extLst>
          </a:blip>
          <a:srcRect l="27497" r="3894" b="86"/>
          <a:stretch/>
        </p:blipFill>
        <p:spPr>
          <a:xfrm>
            <a:off x="6524910" y="0"/>
            <a:ext cx="1317444" cy="1303424"/>
          </a:xfrm>
          <a:prstGeom prst="rect">
            <a:avLst/>
          </a:prstGeom>
          <a:ln>
            <a:noFill/>
          </a:ln>
        </p:spPr>
      </p:pic>
      <p:pic>
        <p:nvPicPr>
          <p:cNvPr id="33" name="Picture 32">
            <a:extLst>
              <a:ext uri="{FF2B5EF4-FFF2-40B4-BE49-F238E27FC236}">
                <a16:creationId xmlns:a16="http://schemas.microsoft.com/office/drawing/2014/main" id="{6EB10510-FCD1-9B40-8A09-1E5B27F746F0}"/>
              </a:ext>
            </a:extLst>
          </p:cNvPr>
          <p:cNvPicPr>
            <a:picLocks noChangeAspect="1"/>
          </p:cNvPicPr>
          <p:nvPr/>
        </p:nvPicPr>
        <p:blipFill rotWithShape="1">
          <a:blip r:embed="rId12">
            <a:extLst>
              <a:ext uri="{28A0092B-C50C-407E-A947-70E740481C1C}">
                <a14:useLocalDpi xmlns:a14="http://schemas.microsoft.com/office/drawing/2010/main"/>
              </a:ext>
            </a:extLst>
          </a:blip>
          <a:srcRect l="20883" t="-1" r="24533" b="16816"/>
          <a:stretch/>
        </p:blipFill>
        <p:spPr>
          <a:xfrm>
            <a:off x="4104896" y="5488013"/>
            <a:ext cx="1368817" cy="1371599"/>
          </a:xfrm>
          <a:prstGeom prst="rect">
            <a:avLst/>
          </a:prstGeom>
        </p:spPr>
      </p:pic>
    </p:spTree>
    <p:extLst>
      <p:ext uri="{BB962C8B-B14F-4D97-AF65-F5344CB8AC3E}">
        <p14:creationId xmlns:p14="http://schemas.microsoft.com/office/powerpoint/2010/main" val="1347889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FE element 28">
            <a:extLst>
              <a:ext uri="{FF2B5EF4-FFF2-40B4-BE49-F238E27FC236}">
                <a16:creationId xmlns:a16="http://schemas.microsoft.com/office/drawing/2014/main" id="{A1B96383-2234-DA40-BE26-73C1A5108BF2}"/>
              </a:ext>
            </a:extLst>
          </p:cNvPr>
          <p:cNvPicPr>
            <a:picLocks/>
          </p:cNvPicPr>
          <p:nvPr/>
        </p:nvPicPr>
        <p:blipFill>
          <a:blip r:embed="rId3"/>
          <a:stretch>
            <a:fillRect/>
          </a:stretch>
        </p:blipFill>
        <p:spPr>
          <a:xfrm>
            <a:off x="391956" y="1591875"/>
            <a:ext cx="7774872" cy="778155"/>
          </a:xfrm>
          <a:prstGeom prst="rect">
            <a:avLst/>
          </a:prstGeom>
        </p:spPr>
      </p:pic>
      <p:sp>
        <p:nvSpPr>
          <p:cNvPr id="4" name="Rectangle 3">
            <a:extLst>
              <a:ext uri="{FF2B5EF4-FFF2-40B4-BE49-F238E27FC236}">
                <a16:creationId xmlns:a16="http://schemas.microsoft.com/office/drawing/2014/main" id="{1E458F4A-130C-EE45-A5D8-7C40A5938CB3}"/>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8" name="PFE element 30">
            <a:extLst>
              <a:ext uri="{FF2B5EF4-FFF2-40B4-BE49-F238E27FC236}">
                <a16:creationId xmlns:a16="http://schemas.microsoft.com/office/drawing/2014/main" id="{FBBC97E3-B4BB-3C49-A900-F75AB72179FA}"/>
              </a:ext>
            </a:extLst>
          </p:cNvPr>
          <p:cNvPicPr>
            <a:picLocks/>
          </p:cNvPicPr>
          <p:nvPr/>
        </p:nvPicPr>
        <p:blipFill>
          <a:blip r:embed="rId4"/>
          <a:stretch>
            <a:fillRect/>
          </a:stretch>
        </p:blipFill>
        <p:spPr>
          <a:xfrm>
            <a:off x="480060" y="2456180"/>
            <a:ext cx="5562600" cy="3683000"/>
          </a:xfrm>
          <a:prstGeom prst="rect">
            <a:avLst/>
          </a:prstGeom>
        </p:spPr>
      </p:pic>
      <p:sp>
        <p:nvSpPr>
          <p:cNvPr id="21" name="pfehide31" hidden="1">
            <a:extLst>
              <a:ext uri="{FF2B5EF4-FFF2-40B4-BE49-F238E27FC236}">
                <a16:creationId xmlns:a16="http://schemas.microsoft.com/office/drawing/2014/main" id="{3A1AE58A-8662-E445-B86F-91EF2EA2C124}"/>
              </a:ext>
            </a:extLst>
          </p:cNvPr>
          <p:cNvSpPr txBox="1"/>
          <p:nvPr/>
        </p:nvSpPr>
        <p:spPr>
          <a:xfrm>
            <a:off x="6217920" y="3667760"/>
            <a:ext cx="2377440" cy="1631216"/>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I just found out my best friend is moving away.</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065C1DB5-CBBA-314B-B7D1-93228C0D55B5}"/>
              </a:ext>
            </a:extLst>
          </p:cNvPr>
          <p:cNvGrpSpPr/>
          <p:nvPr/>
        </p:nvGrpSpPr>
        <p:grpSpPr>
          <a:xfrm>
            <a:off x="6217920" y="3667760"/>
            <a:ext cx="2374861" cy="1629358"/>
            <a:chOff x="317500" y="317500"/>
            <a:chExt cx="2374861" cy="1629358"/>
          </a:xfrm>
        </p:grpSpPr>
        <p:pic>
          <p:nvPicPr>
            <p:cNvPr id="30" name="PFE element 31">
              <a:extLst>
                <a:ext uri="{FF2B5EF4-FFF2-40B4-BE49-F238E27FC236}">
                  <a16:creationId xmlns:a16="http://schemas.microsoft.com/office/drawing/2014/main" id="{C71CBAE1-495D-AF45-8C30-5198E8FE00B7}"/>
                </a:ext>
              </a:extLst>
            </p:cNvPr>
            <p:cNvPicPr>
              <a:picLocks/>
            </p:cNvPicPr>
            <p:nvPr/>
          </p:nvPicPr>
          <p:blipFill>
            <a:blip r:embed="rId5"/>
            <a:stretch>
              <a:fillRect/>
            </a:stretch>
          </p:blipFill>
          <p:spPr>
            <a:xfrm>
              <a:off x="317500" y="317500"/>
              <a:ext cx="2374861" cy="1629358"/>
            </a:xfrm>
            <a:prstGeom prst="rect">
              <a:avLst/>
            </a:prstGeom>
          </p:spPr>
        </p:pic>
        <p:sp>
          <p:nvSpPr>
            <p:cNvPr id="31" name="Shape_223">
              <a:extLst>
                <a:ext uri="{FF2B5EF4-FFF2-40B4-BE49-F238E27FC236}">
                  <a16:creationId xmlns:a16="http://schemas.microsoft.com/office/drawing/2014/main" id="{4D6EA39F-A00B-EC45-B4D1-AF24EE9FBC61}"/>
                </a:ext>
              </a:extLst>
            </p:cNvPr>
            <p:cNvSpPr/>
            <p:nvPr/>
          </p:nvSpPr>
          <p:spPr>
            <a:xfrm>
              <a:off x="317500" y="317500"/>
              <a:ext cx="2374861" cy="162935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fehide32" hidden="1">
            <a:extLst>
              <a:ext uri="{FF2B5EF4-FFF2-40B4-BE49-F238E27FC236}">
                <a16:creationId xmlns:a16="http://schemas.microsoft.com/office/drawing/2014/main" id="{E545B0C9-BEC5-6C4F-9E1A-F78E07FBA7F0}"/>
              </a:ext>
            </a:extLst>
          </p:cNvPr>
          <p:cNvSpPr txBox="1"/>
          <p:nvPr/>
        </p:nvSpPr>
        <p:spPr>
          <a:xfrm>
            <a:off x="6217920" y="3667760"/>
            <a:ext cx="2377440" cy="1323439"/>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I just finished the longest book I’ve ever read.</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D29D05C1-27CD-FD4C-84DE-8E27F69E435A}"/>
              </a:ext>
            </a:extLst>
          </p:cNvPr>
          <p:cNvGrpSpPr/>
          <p:nvPr/>
        </p:nvGrpSpPr>
        <p:grpSpPr>
          <a:xfrm>
            <a:off x="6217920" y="3667206"/>
            <a:ext cx="2374861" cy="1324546"/>
            <a:chOff x="317500" y="317500"/>
            <a:chExt cx="2374861" cy="1324546"/>
          </a:xfrm>
        </p:grpSpPr>
        <p:pic>
          <p:nvPicPr>
            <p:cNvPr id="34" name="PFE element 32">
              <a:extLst>
                <a:ext uri="{FF2B5EF4-FFF2-40B4-BE49-F238E27FC236}">
                  <a16:creationId xmlns:a16="http://schemas.microsoft.com/office/drawing/2014/main" id="{FAAA7B63-ED56-D742-879D-557F3AAF6A90}"/>
                </a:ext>
              </a:extLst>
            </p:cNvPr>
            <p:cNvPicPr>
              <a:picLocks/>
            </p:cNvPicPr>
            <p:nvPr/>
          </p:nvPicPr>
          <p:blipFill>
            <a:blip r:embed="rId6"/>
            <a:stretch>
              <a:fillRect/>
            </a:stretch>
          </p:blipFill>
          <p:spPr>
            <a:xfrm>
              <a:off x="317500" y="317500"/>
              <a:ext cx="2374861" cy="1324546"/>
            </a:xfrm>
            <a:prstGeom prst="rect">
              <a:avLst/>
            </a:prstGeom>
          </p:spPr>
        </p:pic>
        <p:sp>
          <p:nvSpPr>
            <p:cNvPr id="35" name="Shape_224">
              <a:extLst>
                <a:ext uri="{FF2B5EF4-FFF2-40B4-BE49-F238E27FC236}">
                  <a16:creationId xmlns:a16="http://schemas.microsoft.com/office/drawing/2014/main" id="{F6765718-A7D7-8E4A-A31A-C729D7EE31D7}"/>
                </a:ext>
              </a:extLst>
            </p:cNvPr>
            <p:cNvSpPr/>
            <p:nvPr/>
          </p:nvSpPr>
          <p:spPr>
            <a:xfrm>
              <a:off x="317500" y="317500"/>
              <a:ext cx="2374861" cy="1324546"/>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pfehide33" hidden="1">
            <a:extLst>
              <a:ext uri="{FF2B5EF4-FFF2-40B4-BE49-F238E27FC236}">
                <a16:creationId xmlns:a16="http://schemas.microsoft.com/office/drawing/2014/main" id="{132D5520-B289-7B4F-9101-0C1B37FACE5F}"/>
              </a:ext>
            </a:extLst>
          </p:cNvPr>
          <p:cNvSpPr txBox="1"/>
          <p:nvPr/>
        </p:nvSpPr>
        <p:spPr>
          <a:xfrm>
            <a:off x="6217920" y="3672840"/>
            <a:ext cx="2377440" cy="1323439"/>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I have to give a speech in front of the entire school.</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0" name="Group 39">
            <a:extLst>
              <a:ext uri="{FF2B5EF4-FFF2-40B4-BE49-F238E27FC236}">
                <a16:creationId xmlns:a16="http://schemas.microsoft.com/office/drawing/2014/main" id="{60D9DABA-9885-2445-B2FE-0EA45BA80608}"/>
              </a:ext>
            </a:extLst>
          </p:cNvPr>
          <p:cNvGrpSpPr/>
          <p:nvPr/>
        </p:nvGrpSpPr>
        <p:grpSpPr>
          <a:xfrm>
            <a:off x="6216693" y="3672287"/>
            <a:ext cx="2379893" cy="1324546"/>
            <a:chOff x="317500" y="317500"/>
            <a:chExt cx="2379893" cy="1324546"/>
          </a:xfrm>
        </p:grpSpPr>
        <p:pic>
          <p:nvPicPr>
            <p:cNvPr id="38" name="PFE element 33">
              <a:extLst>
                <a:ext uri="{FF2B5EF4-FFF2-40B4-BE49-F238E27FC236}">
                  <a16:creationId xmlns:a16="http://schemas.microsoft.com/office/drawing/2014/main" id="{406235BE-BE30-7242-BBBA-F9CD71D71CD7}"/>
                </a:ext>
              </a:extLst>
            </p:cNvPr>
            <p:cNvPicPr>
              <a:picLocks/>
            </p:cNvPicPr>
            <p:nvPr/>
          </p:nvPicPr>
          <p:blipFill>
            <a:blip r:embed="rId7"/>
            <a:stretch>
              <a:fillRect/>
            </a:stretch>
          </p:blipFill>
          <p:spPr>
            <a:xfrm>
              <a:off x="317500" y="317500"/>
              <a:ext cx="2379893" cy="1324546"/>
            </a:xfrm>
            <a:prstGeom prst="rect">
              <a:avLst/>
            </a:prstGeom>
          </p:spPr>
        </p:pic>
        <p:sp>
          <p:nvSpPr>
            <p:cNvPr id="39" name="Shape_225">
              <a:extLst>
                <a:ext uri="{FF2B5EF4-FFF2-40B4-BE49-F238E27FC236}">
                  <a16:creationId xmlns:a16="http://schemas.microsoft.com/office/drawing/2014/main" id="{A1E6C222-5914-6A44-9D3D-C11E73AF4524}"/>
                </a:ext>
              </a:extLst>
            </p:cNvPr>
            <p:cNvSpPr/>
            <p:nvPr/>
          </p:nvSpPr>
          <p:spPr>
            <a:xfrm>
              <a:off x="317500" y="317500"/>
              <a:ext cx="2379893" cy="1324546"/>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9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34">
            <a:extLst>
              <a:ext uri="{FF2B5EF4-FFF2-40B4-BE49-F238E27FC236}">
                <a16:creationId xmlns:a16="http://schemas.microsoft.com/office/drawing/2014/main" id="{D8326D7E-2FB5-C342-B191-DF88B4118BEA}"/>
              </a:ext>
            </a:extLst>
          </p:cNvPr>
          <p:cNvPicPr>
            <a:picLocks/>
          </p:cNvPicPr>
          <p:nvPr/>
        </p:nvPicPr>
        <p:blipFill>
          <a:blip r:embed="rId3"/>
          <a:stretch>
            <a:fillRect/>
          </a:stretch>
        </p:blipFill>
        <p:spPr>
          <a:xfrm>
            <a:off x="391956" y="1591875"/>
            <a:ext cx="7774872" cy="778155"/>
          </a:xfrm>
          <a:prstGeom prst="rect">
            <a:avLst/>
          </a:prstGeom>
        </p:spPr>
      </p:pic>
      <p:sp>
        <p:nvSpPr>
          <p:cNvPr id="4" name="Rectangle 3">
            <a:extLst>
              <a:ext uri="{FF2B5EF4-FFF2-40B4-BE49-F238E27FC236}">
                <a16:creationId xmlns:a16="http://schemas.microsoft.com/office/drawing/2014/main" id="{1E458F4A-130C-EE45-A5D8-7C40A5938CB3}"/>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Picture 11">
            <a:extLst>
              <a:ext uri="{FF2B5EF4-FFF2-40B4-BE49-F238E27FC236}">
                <a16:creationId xmlns:a16="http://schemas.microsoft.com/office/drawing/2014/main" id="{9B7CF96C-8F70-1C42-BE1E-0C4CD23F7A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521" y="2380170"/>
            <a:ext cx="5559679" cy="3703360"/>
          </a:xfrm>
          <a:prstGeom prst="rect">
            <a:avLst/>
          </a:prstGeom>
        </p:spPr>
      </p:pic>
      <p:sp>
        <p:nvSpPr>
          <p:cNvPr id="15" name="pfehide37" hidden="1">
            <a:extLst>
              <a:ext uri="{FF2B5EF4-FFF2-40B4-BE49-F238E27FC236}">
                <a16:creationId xmlns:a16="http://schemas.microsoft.com/office/drawing/2014/main" id="{C5A46EA7-3486-E848-915F-EAB461B6619F}"/>
              </a:ext>
            </a:extLst>
          </p:cNvPr>
          <p:cNvSpPr txBox="1"/>
          <p:nvPr/>
        </p:nvSpPr>
        <p:spPr>
          <a:xfrm>
            <a:off x="6207760" y="3225800"/>
            <a:ext cx="2600960" cy="1938992"/>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Were your feelings ever similar to your partner’s feelings?</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Why might they have been similar?</a:t>
            </a:r>
          </a:p>
        </p:txBody>
      </p:sp>
      <p:grpSp>
        <p:nvGrpSpPr>
          <p:cNvPr id="14" name="Group 13">
            <a:extLst>
              <a:ext uri="{FF2B5EF4-FFF2-40B4-BE49-F238E27FC236}">
                <a16:creationId xmlns:a16="http://schemas.microsoft.com/office/drawing/2014/main" id="{26D54A30-03BB-C543-B612-D605CD1BA5DA}"/>
              </a:ext>
            </a:extLst>
          </p:cNvPr>
          <p:cNvGrpSpPr/>
          <p:nvPr/>
        </p:nvGrpSpPr>
        <p:grpSpPr>
          <a:xfrm>
            <a:off x="6205220" y="3221243"/>
            <a:ext cx="2606040" cy="1948105"/>
            <a:chOff x="317500" y="317500"/>
            <a:chExt cx="2606040" cy="1948105"/>
          </a:xfrm>
        </p:grpSpPr>
        <p:pic>
          <p:nvPicPr>
            <p:cNvPr id="11" name="PFE element 37">
              <a:extLst>
                <a:ext uri="{FF2B5EF4-FFF2-40B4-BE49-F238E27FC236}">
                  <a16:creationId xmlns:a16="http://schemas.microsoft.com/office/drawing/2014/main" id="{9647BCBA-E19B-FA44-86C4-89E75A3F3F91}"/>
                </a:ext>
              </a:extLst>
            </p:cNvPr>
            <p:cNvPicPr>
              <a:picLocks/>
            </p:cNvPicPr>
            <p:nvPr/>
          </p:nvPicPr>
          <p:blipFill>
            <a:blip r:embed="rId5"/>
            <a:stretch>
              <a:fillRect/>
            </a:stretch>
          </p:blipFill>
          <p:spPr>
            <a:xfrm>
              <a:off x="317500" y="317500"/>
              <a:ext cx="2606040" cy="1948105"/>
            </a:xfrm>
            <a:prstGeom prst="rect">
              <a:avLst/>
            </a:prstGeom>
          </p:spPr>
        </p:pic>
        <p:sp>
          <p:nvSpPr>
            <p:cNvPr id="13" name="Shape_226">
              <a:extLst>
                <a:ext uri="{FF2B5EF4-FFF2-40B4-BE49-F238E27FC236}">
                  <a16:creationId xmlns:a16="http://schemas.microsoft.com/office/drawing/2014/main" id="{6B799940-DCCE-404D-9673-F1F25842B2C9}"/>
                </a:ext>
              </a:extLst>
            </p:cNvPr>
            <p:cNvSpPr/>
            <p:nvPr/>
          </p:nvSpPr>
          <p:spPr>
            <a:xfrm>
              <a:off x="317500" y="317500"/>
              <a:ext cx="2606040" cy="194810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38" hidden="1">
            <a:extLst>
              <a:ext uri="{FF2B5EF4-FFF2-40B4-BE49-F238E27FC236}">
                <a16:creationId xmlns:a16="http://schemas.microsoft.com/office/drawing/2014/main" id="{CB25C807-840C-D840-B67D-DBFE92CF5A45}"/>
              </a:ext>
            </a:extLst>
          </p:cNvPr>
          <p:cNvSpPr txBox="1"/>
          <p:nvPr/>
        </p:nvSpPr>
        <p:spPr>
          <a:xfrm>
            <a:off x="6207760" y="3225800"/>
            <a:ext cx="2763520" cy="3170099"/>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Were your feelings ever different from your partner’s feelings? </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Why might they have been different?</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18272B59-5B74-9B4F-86BE-C99E60A14F6E}"/>
              </a:ext>
            </a:extLst>
          </p:cNvPr>
          <p:cNvGrpSpPr/>
          <p:nvPr/>
        </p:nvGrpSpPr>
        <p:grpSpPr>
          <a:xfrm>
            <a:off x="6207760" y="3221451"/>
            <a:ext cx="2758440" cy="3178796"/>
            <a:chOff x="317500" y="317500"/>
            <a:chExt cx="2758440" cy="3178796"/>
          </a:xfrm>
        </p:grpSpPr>
        <p:pic>
          <p:nvPicPr>
            <p:cNvPr id="19" name="PFE element 38">
              <a:extLst>
                <a:ext uri="{FF2B5EF4-FFF2-40B4-BE49-F238E27FC236}">
                  <a16:creationId xmlns:a16="http://schemas.microsoft.com/office/drawing/2014/main" id="{D909DC9F-25FB-B649-8BCA-724EBA16379D}"/>
                </a:ext>
              </a:extLst>
            </p:cNvPr>
            <p:cNvPicPr>
              <a:picLocks/>
            </p:cNvPicPr>
            <p:nvPr/>
          </p:nvPicPr>
          <p:blipFill>
            <a:blip r:embed="rId6"/>
            <a:stretch>
              <a:fillRect/>
            </a:stretch>
          </p:blipFill>
          <p:spPr>
            <a:xfrm>
              <a:off x="317500" y="317500"/>
              <a:ext cx="2758440" cy="3178796"/>
            </a:xfrm>
            <a:prstGeom prst="rect">
              <a:avLst/>
            </a:prstGeom>
          </p:spPr>
        </p:pic>
        <p:sp>
          <p:nvSpPr>
            <p:cNvPr id="20" name="Shape_227">
              <a:extLst>
                <a:ext uri="{FF2B5EF4-FFF2-40B4-BE49-F238E27FC236}">
                  <a16:creationId xmlns:a16="http://schemas.microsoft.com/office/drawing/2014/main" id="{19BCFA63-A2BC-A044-9F2F-60FC1AD0F617}"/>
                </a:ext>
              </a:extLst>
            </p:cNvPr>
            <p:cNvSpPr/>
            <p:nvPr/>
          </p:nvSpPr>
          <p:spPr>
            <a:xfrm>
              <a:off x="317500" y="317500"/>
              <a:ext cx="2758440" cy="3178796"/>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pfehide39" hidden="1">
            <a:extLst>
              <a:ext uri="{FF2B5EF4-FFF2-40B4-BE49-F238E27FC236}">
                <a16:creationId xmlns:a16="http://schemas.microsoft.com/office/drawing/2014/main" id="{B03B8256-07D6-5F4B-A0A2-F307E6E4EA1F}"/>
              </a:ext>
            </a:extLst>
          </p:cNvPr>
          <p:cNvSpPr txBox="1"/>
          <p:nvPr/>
        </p:nvSpPr>
        <p:spPr>
          <a:xfrm>
            <a:off x="6207760" y="3220720"/>
            <a:ext cx="2865120" cy="1631216"/>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Why is it important to be mindful of everyone’s feelings—and not just your own—before you act?</a:t>
            </a:r>
          </a:p>
        </p:txBody>
      </p:sp>
      <p:grpSp>
        <p:nvGrpSpPr>
          <p:cNvPr id="25" name="Group 24">
            <a:extLst>
              <a:ext uri="{FF2B5EF4-FFF2-40B4-BE49-F238E27FC236}">
                <a16:creationId xmlns:a16="http://schemas.microsoft.com/office/drawing/2014/main" id="{6F1D6921-6DB1-DB4D-B15D-7C3A116905BA}"/>
              </a:ext>
            </a:extLst>
          </p:cNvPr>
          <p:cNvGrpSpPr/>
          <p:nvPr/>
        </p:nvGrpSpPr>
        <p:grpSpPr>
          <a:xfrm>
            <a:off x="6207760" y="3220401"/>
            <a:ext cx="2859987" cy="1631854"/>
            <a:chOff x="317500" y="317500"/>
            <a:chExt cx="2859987" cy="1631854"/>
          </a:xfrm>
        </p:grpSpPr>
        <p:pic>
          <p:nvPicPr>
            <p:cNvPr id="23" name="PFE element 39">
              <a:extLst>
                <a:ext uri="{FF2B5EF4-FFF2-40B4-BE49-F238E27FC236}">
                  <a16:creationId xmlns:a16="http://schemas.microsoft.com/office/drawing/2014/main" id="{CE112A31-91FE-AD49-8D15-25B9475593E5}"/>
                </a:ext>
              </a:extLst>
            </p:cNvPr>
            <p:cNvPicPr>
              <a:picLocks/>
            </p:cNvPicPr>
            <p:nvPr/>
          </p:nvPicPr>
          <p:blipFill>
            <a:blip r:embed="rId7"/>
            <a:stretch>
              <a:fillRect/>
            </a:stretch>
          </p:blipFill>
          <p:spPr>
            <a:xfrm>
              <a:off x="317500" y="317500"/>
              <a:ext cx="2859987" cy="1631854"/>
            </a:xfrm>
            <a:prstGeom prst="rect">
              <a:avLst/>
            </a:prstGeom>
          </p:spPr>
        </p:pic>
        <p:sp>
          <p:nvSpPr>
            <p:cNvPr id="24" name="Shape_228">
              <a:extLst>
                <a:ext uri="{FF2B5EF4-FFF2-40B4-BE49-F238E27FC236}">
                  <a16:creationId xmlns:a16="http://schemas.microsoft.com/office/drawing/2014/main" id="{11572FD9-89E3-A641-8929-BA5D28FF4380}"/>
                </a:ext>
              </a:extLst>
            </p:cNvPr>
            <p:cNvSpPr/>
            <p:nvPr/>
          </p:nvSpPr>
          <p:spPr>
            <a:xfrm>
              <a:off x="317500" y="317500"/>
              <a:ext cx="2859987" cy="163185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529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40">
            <a:extLst>
              <a:ext uri="{FF2B5EF4-FFF2-40B4-BE49-F238E27FC236}">
                <a16:creationId xmlns:a16="http://schemas.microsoft.com/office/drawing/2014/main" id="{43675B10-416C-1B44-B85E-E16DDB756493}"/>
              </a:ext>
            </a:extLst>
          </p:cNvPr>
          <p:cNvPicPr>
            <a:picLocks/>
          </p:cNvPicPr>
          <p:nvPr/>
        </p:nvPicPr>
        <p:blipFill>
          <a:blip r:embed="rId3"/>
          <a:stretch>
            <a:fillRect/>
          </a:stretch>
        </p:blipFill>
        <p:spPr>
          <a:xfrm>
            <a:off x="1830792" y="2218016"/>
            <a:ext cx="5933427" cy="2857500"/>
          </a:xfrm>
          <a:prstGeom prst="rect">
            <a:avLst/>
          </a:prstGeom>
        </p:spPr>
      </p:pic>
      <p:cxnSp>
        <p:nvCxnSpPr>
          <p:cNvPr id="49" name="Straight Connector 48">
            <a:extLst>
              <a:ext uri="{FF2B5EF4-FFF2-40B4-BE49-F238E27FC236}">
                <a16:creationId xmlns:a16="http://schemas.microsoft.com/office/drawing/2014/main" id="{C8EE9490-15EB-1245-9F22-8F5DF51DD862}"/>
              </a:ext>
            </a:extLst>
          </p:cNvPr>
          <p:cNvCxnSpPr>
            <a:cxnSpLocks/>
          </p:cNvCxnSpPr>
          <p:nvPr/>
        </p:nvCxnSpPr>
        <p:spPr>
          <a:xfrm>
            <a:off x="2966720" y="4389120"/>
            <a:ext cx="2235200" cy="0"/>
          </a:xfrm>
          <a:prstGeom prst="line">
            <a:avLst/>
          </a:prstGeom>
          <a:ln w="19050">
            <a:solidFill>
              <a:srgbClr val="005B89"/>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0EB883A4-C426-504A-A6BB-1B07E5A14163}"/>
              </a:ext>
            </a:extLst>
          </p:cNvPr>
          <p:cNvPicPr>
            <a:picLocks noChangeAspect="1"/>
          </p:cNvPicPr>
          <p:nvPr/>
        </p:nvPicPr>
        <p:blipFill rotWithShape="1">
          <a:blip r:embed="rId4">
            <a:extLst>
              <a:ext uri="{28A0092B-C50C-407E-A947-70E740481C1C}">
                <a14:useLocalDpi xmlns:a14="http://schemas.microsoft.com/office/drawing/2010/main"/>
              </a:ext>
            </a:extLst>
          </a:blip>
          <a:srcRect l="21194" b="-3044"/>
          <a:stretch/>
        </p:blipFill>
        <p:spPr>
          <a:xfrm>
            <a:off x="2150918" y="0"/>
            <a:ext cx="6993081" cy="1179576"/>
          </a:xfrm>
          <a:prstGeom prst="rect">
            <a:avLst/>
          </a:prstGeom>
        </p:spPr>
      </p:pic>
      <p:sp>
        <p:nvSpPr>
          <p:cNvPr id="5" name="Rectangle 4">
            <a:extLst>
              <a:ext uri="{FF2B5EF4-FFF2-40B4-BE49-F238E27FC236}">
                <a16:creationId xmlns:a16="http://schemas.microsoft.com/office/drawing/2014/main" id="{DD463FE1-621E-B244-906C-C7D97460464A}"/>
              </a:ext>
            </a:extLst>
          </p:cNvPr>
          <p:cNvSpPr/>
          <p:nvPr/>
        </p:nvSpPr>
        <p:spPr>
          <a:xfrm>
            <a:off x="0" y="5783283"/>
            <a:ext cx="2150918" cy="1074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53" name="Picture 52">
            <a:extLst>
              <a:ext uri="{FF2B5EF4-FFF2-40B4-BE49-F238E27FC236}">
                <a16:creationId xmlns:a16="http://schemas.microsoft.com/office/drawing/2014/main" id="{CC679DD4-B3F9-0E4F-BD32-5B2EB23896FD}"/>
              </a:ext>
            </a:extLst>
          </p:cNvPr>
          <p:cNvPicPr>
            <a:picLocks noChangeAspect="1"/>
          </p:cNvPicPr>
          <p:nvPr/>
        </p:nvPicPr>
        <p:blipFill rotWithShape="1">
          <a:blip r:embed="rId5">
            <a:extLst>
              <a:ext uri="{28A0092B-C50C-407E-A947-70E740481C1C}">
                <a14:useLocalDpi xmlns:a14="http://schemas.microsoft.com/office/drawing/2010/main"/>
              </a:ext>
            </a:extLst>
          </a:blip>
          <a:srcRect l="37954"/>
          <a:stretch/>
        </p:blipFill>
        <p:spPr>
          <a:xfrm>
            <a:off x="0" y="5596128"/>
            <a:ext cx="5673436" cy="1261872"/>
          </a:xfrm>
          <a:prstGeom prst="rect">
            <a:avLst/>
          </a:prstGeom>
        </p:spPr>
      </p:pic>
    </p:spTree>
    <p:extLst>
      <p:ext uri="{BB962C8B-B14F-4D97-AF65-F5344CB8AC3E}">
        <p14:creationId xmlns:p14="http://schemas.microsoft.com/office/powerpoint/2010/main" val="19040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21B87A-D2A8-E141-8857-35E399C90414}"/>
              </a:ext>
            </a:extLst>
          </p:cNvPr>
          <p:cNvPicPr>
            <a:picLocks noChangeAspect="1"/>
          </p:cNvPicPr>
          <p:nvPr/>
        </p:nvPicPr>
        <p:blipFill>
          <a:blip r:embed="rId3"/>
          <a:stretch>
            <a:fillRect/>
          </a:stretch>
        </p:blipFill>
        <p:spPr>
          <a:xfrm>
            <a:off x="2369370" y="1463581"/>
            <a:ext cx="1238847" cy="960106"/>
          </a:xfrm>
          <a:prstGeom prst="rect">
            <a:avLst/>
          </a:prstGeom>
        </p:spPr>
      </p:pic>
      <p:sp>
        <p:nvSpPr>
          <p:cNvPr id="4" name="pfehide46" hidden="1">
            <a:extLst>
              <a:ext uri="{FF2B5EF4-FFF2-40B4-BE49-F238E27FC236}">
                <a16:creationId xmlns:a16="http://schemas.microsoft.com/office/drawing/2014/main" id="{2C54D840-D08F-3243-A9D7-22DCD01A2F71}"/>
              </a:ext>
            </a:extLst>
          </p:cNvPr>
          <p:cNvSpPr>
            <a:spLocks noGrp="1"/>
          </p:cNvSpPr>
          <p:nvPr>
            <p:ph type="subTitle" idx="1"/>
          </p:nvPr>
        </p:nvSpPr>
        <p:spPr>
          <a:xfrm>
            <a:off x="5494492" y="3210407"/>
            <a:ext cx="3439115" cy="2093113"/>
          </a:xfrm>
          <a:solidFill>
            <a:schemeClr val="accent1"/>
          </a:solidFill>
        </p:spPr>
        <p:txBody>
          <a:bodyPr>
            <a:noAutofit/>
          </a:bodyPr>
          <a:lstStyle/>
          <a:p>
            <a:pPr>
              <a:lnSpc>
                <a:spcPct val="100000"/>
              </a:lnSpc>
            </a:pPr>
            <a:r>
              <a:rPr lang="en-US" sz="2000" dirty="0">
                <a:solidFill>
                  <a:srgbClr val="005B89"/>
                </a:solidFill>
              </a:rPr>
              <a:t>You usually hang out with your best friend at recess, but he or she is out sick. </a:t>
            </a:r>
          </a:p>
          <a:p>
            <a:pPr>
              <a:lnSpc>
                <a:spcPct val="100000"/>
              </a:lnSpc>
            </a:pPr>
            <a:r>
              <a:rPr lang="en-US" sz="2000" dirty="0">
                <a:solidFill>
                  <a:srgbClr val="005B89"/>
                </a:solidFill>
              </a:rPr>
              <a:t>Thankfully, you have lots of other friends in your class. </a:t>
            </a:r>
          </a:p>
          <a:p>
            <a:pPr>
              <a:lnSpc>
                <a:spcPct val="100000"/>
              </a:lnSpc>
            </a:pPr>
            <a:endParaRPr lang="en-US" sz="2000" dirty="0">
              <a:solidFill>
                <a:srgbClr val="005B89"/>
              </a:solidFill>
            </a:endParaRPr>
          </a:p>
        </p:txBody>
      </p:sp>
      <p:grpSp>
        <p:nvGrpSpPr>
          <p:cNvPr id="14" name="Group 13">
            <a:extLst>
              <a:ext uri="{FF2B5EF4-FFF2-40B4-BE49-F238E27FC236}">
                <a16:creationId xmlns:a16="http://schemas.microsoft.com/office/drawing/2014/main" id="{E59B264A-D115-364E-BB41-E962F54AAF63}"/>
              </a:ext>
            </a:extLst>
          </p:cNvPr>
          <p:cNvGrpSpPr/>
          <p:nvPr/>
        </p:nvGrpSpPr>
        <p:grpSpPr>
          <a:xfrm>
            <a:off x="5494492" y="3210407"/>
            <a:ext cx="3431417" cy="2095500"/>
            <a:chOff x="317500" y="317500"/>
            <a:chExt cx="3431417" cy="2095500"/>
          </a:xfrm>
        </p:grpSpPr>
        <p:pic>
          <p:nvPicPr>
            <p:cNvPr id="12" name="PFE element 46">
              <a:extLst>
                <a:ext uri="{FF2B5EF4-FFF2-40B4-BE49-F238E27FC236}">
                  <a16:creationId xmlns:a16="http://schemas.microsoft.com/office/drawing/2014/main" id="{57EEAD27-55EF-A742-810C-B10CF2B9D02F}"/>
                </a:ext>
              </a:extLst>
            </p:cNvPr>
            <p:cNvPicPr>
              <a:picLocks/>
            </p:cNvPicPr>
            <p:nvPr/>
          </p:nvPicPr>
          <p:blipFill>
            <a:blip r:embed="rId4"/>
            <a:stretch>
              <a:fillRect/>
            </a:stretch>
          </p:blipFill>
          <p:spPr>
            <a:xfrm>
              <a:off x="317500" y="317500"/>
              <a:ext cx="3431417" cy="2095500"/>
            </a:xfrm>
            <a:prstGeom prst="rect">
              <a:avLst/>
            </a:prstGeom>
          </p:spPr>
        </p:pic>
        <p:sp>
          <p:nvSpPr>
            <p:cNvPr id="13" name="Shape_229">
              <a:extLst>
                <a:ext uri="{FF2B5EF4-FFF2-40B4-BE49-F238E27FC236}">
                  <a16:creationId xmlns:a16="http://schemas.microsoft.com/office/drawing/2014/main" id="{AA5C76A4-597A-C641-A711-4BCDFCF21AA2}"/>
                </a:ext>
              </a:extLst>
            </p:cNvPr>
            <p:cNvSpPr/>
            <p:nvPr/>
          </p:nvSpPr>
          <p:spPr>
            <a:xfrm>
              <a:off x="317500" y="317500"/>
              <a:ext cx="3431417" cy="2095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4534025-20DE-A849-A61D-EFE85FB4A70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706" y="2470497"/>
            <a:ext cx="4763313" cy="3180171"/>
          </a:xfrm>
          <a:prstGeom prst="rect">
            <a:avLst/>
          </a:prstGeom>
        </p:spPr>
      </p:pic>
      <p:sp>
        <p:nvSpPr>
          <p:cNvPr id="8" name="Rectangle 7">
            <a:extLst>
              <a:ext uri="{FF2B5EF4-FFF2-40B4-BE49-F238E27FC236}">
                <a16:creationId xmlns:a16="http://schemas.microsoft.com/office/drawing/2014/main" id="{49A9FB15-79E0-5F42-A345-727063F0CE9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FE element 49">
            <a:extLst>
              <a:ext uri="{FF2B5EF4-FFF2-40B4-BE49-F238E27FC236}">
                <a16:creationId xmlns:a16="http://schemas.microsoft.com/office/drawing/2014/main" id="{F0F82512-829F-F44A-B875-645FA8417897}"/>
              </a:ext>
            </a:extLst>
          </p:cNvPr>
          <p:cNvPicPr>
            <a:picLocks/>
          </p:cNvPicPr>
          <p:nvPr/>
        </p:nvPicPr>
        <p:blipFill>
          <a:blip r:embed="rId6"/>
          <a:stretch>
            <a:fillRect/>
          </a:stretch>
        </p:blipFill>
        <p:spPr>
          <a:xfrm>
            <a:off x="391956" y="1584977"/>
            <a:ext cx="7774872" cy="778155"/>
          </a:xfrm>
          <a:prstGeom prst="rect">
            <a:avLst/>
          </a:prstGeom>
        </p:spPr>
      </p:pic>
      <p:sp>
        <p:nvSpPr>
          <p:cNvPr id="3" name="Rectangle 2">
            <a:extLst>
              <a:ext uri="{FF2B5EF4-FFF2-40B4-BE49-F238E27FC236}">
                <a16:creationId xmlns:a16="http://schemas.microsoft.com/office/drawing/2014/main" id="{66DE7652-1B50-5C4C-AD59-FF4236174A39}"/>
              </a:ext>
            </a:extLst>
          </p:cNvPr>
          <p:cNvSpPr/>
          <p:nvPr/>
        </p:nvSpPr>
        <p:spPr>
          <a:xfrm>
            <a:off x="5527040" y="4277360"/>
            <a:ext cx="3515360" cy="74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fehide51" hidden="1">
            <a:extLst>
              <a:ext uri="{FF2B5EF4-FFF2-40B4-BE49-F238E27FC236}">
                <a16:creationId xmlns:a16="http://schemas.microsoft.com/office/drawing/2014/main" id="{463A8754-9301-574F-9C64-6FC2E13B437A}"/>
              </a:ext>
            </a:extLst>
          </p:cNvPr>
          <p:cNvSpPr/>
          <p:nvPr/>
        </p:nvSpPr>
        <p:spPr>
          <a:xfrm>
            <a:off x="5524743" y="4250174"/>
            <a:ext cx="3405898" cy="707886"/>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don’t have any other friends in your class.</a:t>
            </a:r>
          </a:p>
        </p:txBody>
      </p:sp>
      <p:grpSp>
        <p:nvGrpSpPr>
          <p:cNvPr id="22" name="Group 21">
            <a:extLst>
              <a:ext uri="{FF2B5EF4-FFF2-40B4-BE49-F238E27FC236}">
                <a16:creationId xmlns:a16="http://schemas.microsoft.com/office/drawing/2014/main" id="{960688DA-9C6A-5648-A6C9-251A3C9F28D9}"/>
              </a:ext>
            </a:extLst>
          </p:cNvPr>
          <p:cNvGrpSpPr/>
          <p:nvPr/>
        </p:nvGrpSpPr>
        <p:grpSpPr>
          <a:xfrm>
            <a:off x="5524622" y="4250174"/>
            <a:ext cx="3406140" cy="702088"/>
            <a:chOff x="317500" y="317500"/>
            <a:chExt cx="3406140" cy="702088"/>
          </a:xfrm>
        </p:grpSpPr>
        <p:pic>
          <p:nvPicPr>
            <p:cNvPr id="20" name="PFE element 51">
              <a:extLst>
                <a:ext uri="{FF2B5EF4-FFF2-40B4-BE49-F238E27FC236}">
                  <a16:creationId xmlns:a16="http://schemas.microsoft.com/office/drawing/2014/main" id="{E2248FF1-70FF-474A-91BE-5CF482D3308D}"/>
                </a:ext>
              </a:extLst>
            </p:cNvPr>
            <p:cNvPicPr>
              <a:picLocks/>
            </p:cNvPicPr>
            <p:nvPr/>
          </p:nvPicPr>
          <p:blipFill>
            <a:blip r:embed="rId7"/>
            <a:stretch>
              <a:fillRect/>
            </a:stretch>
          </p:blipFill>
          <p:spPr>
            <a:xfrm>
              <a:off x="317500" y="317500"/>
              <a:ext cx="3406140" cy="702088"/>
            </a:xfrm>
            <a:prstGeom prst="rect">
              <a:avLst/>
            </a:prstGeom>
          </p:spPr>
        </p:pic>
        <p:sp>
          <p:nvSpPr>
            <p:cNvPr id="21" name="Shape_230">
              <a:extLst>
                <a:ext uri="{FF2B5EF4-FFF2-40B4-BE49-F238E27FC236}">
                  <a16:creationId xmlns:a16="http://schemas.microsoft.com/office/drawing/2014/main" id="{C4F47686-31A0-D24C-AF66-6A1676DDA437}"/>
                </a:ext>
              </a:extLst>
            </p:cNvPr>
            <p:cNvSpPr/>
            <p:nvPr/>
          </p:nvSpPr>
          <p:spPr>
            <a:xfrm>
              <a:off x="317500" y="317500"/>
              <a:ext cx="3406140" cy="70208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159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2" grpId="0" animBg="1"/>
    </p:bldLst>
  </p:timing>
</p:sld>
</file>

<file path=ppt/theme/theme1.xml><?xml version="1.0" encoding="utf-8"?>
<a:theme xmlns:a="http://schemas.openxmlformats.org/drawingml/2006/main" name="Office Theme">
  <a:themeElements>
    <a:clrScheme name="Custom 9">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5A88"/>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Thumbnail xmlns="0b5f8546-f232-423b-b5ab-b50858856574">
      <Url xsi:nil="true"/>
      <Description xsi:nil="true"/>
    </Thumbnai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7" ma:contentTypeDescription="Create a new document." ma:contentTypeScope="" ma:versionID="374f772c39dd90476ca6362ffb33a326">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1d4f8fd3078afd6fa601b97a66d2f80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589DD-34FB-4995-8418-1190E39AF981}">
  <ds:schemaRefs>
    <ds:schemaRef ds:uri="http://schemas.microsoft.com/office/2006/documentManagement/types"/>
    <ds:schemaRef ds:uri="0b5f8546-f232-423b-b5ab-b50858856574"/>
    <ds:schemaRef ds:uri="http://schemas.microsoft.com/office/2006/metadata/properties"/>
    <ds:schemaRef ds:uri="http://schemas.openxmlformats.org/package/2006/metadata/core-properties"/>
    <ds:schemaRef ds:uri="http://schemas.microsoft.com/sharepoint/v3"/>
    <ds:schemaRef ds:uri="2f80ae54-6d9f-4f2a-b7e8-58987361d6c8"/>
    <ds:schemaRef ds:uri="http://purl.org/dc/elements/1.1/"/>
    <ds:schemaRef ds:uri="http://purl.org/dc/dcmitype/"/>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F25E623A-5183-4058-9BA4-63AEDFB970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8388</TotalTime>
  <Words>5357</Words>
  <Application>Microsoft Office PowerPoint</Application>
  <PresentationFormat>On-screen Show (4:3)</PresentationFormat>
  <Paragraphs>302</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your           …</vt:lpstr>
      <vt:lpstr>PowerPoint Presentation</vt:lpstr>
      <vt:lpstr>PowerPoint Presentation</vt:lpstr>
      <vt:lpstr>PowerPoint Presentation</vt:lpstr>
      <vt:lpstr>PowerPoint Presentation</vt:lpstr>
      <vt:lpstr>What is active listening?  </vt:lpstr>
      <vt:lpstr>PowerPoint Presentation</vt:lpstr>
      <vt:lpstr>PowerPoint Presentation</vt:lpstr>
      <vt:lpstr>PowerPoint Presentation</vt:lpstr>
      <vt:lpstr>Positive Feedback</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Andrew Iskowitz</cp:lastModifiedBy>
  <cp:revision>530</cp:revision>
  <dcterms:created xsi:type="dcterms:W3CDTF">2018-10-31T19:03:45Z</dcterms:created>
  <dcterms:modified xsi:type="dcterms:W3CDTF">2020-11-11T19:31:41Z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