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autoCompressPictures="0">
  <p:sldMasterIdLst>
    <p:sldMasterId id="2147483660" r:id="rId4"/>
  </p:sldMasterIdLst>
  <p:notesMasterIdLst>
    <p:notesMasterId r:id="rId29"/>
  </p:notesMasterIdLst>
  <p:sldIdLst>
    <p:sldId id="259" r:id="rId5"/>
    <p:sldId id="323" r:id="rId6"/>
    <p:sldId id="296" r:id="rId7"/>
    <p:sldId id="304" r:id="rId8"/>
    <p:sldId id="319" r:id="rId9"/>
    <p:sldId id="303" r:id="rId10"/>
    <p:sldId id="302" r:id="rId11"/>
    <p:sldId id="328" r:id="rId12"/>
    <p:sldId id="305" r:id="rId13"/>
    <p:sldId id="325" r:id="rId14"/>
    <p:sldId id="307" r:id="rId15"/>
    <p:sldId id="329" r:id="rId16"/>
    <p:sldId id="326" r:id="rId17"/>
    <p:sldId id="327" r:id="rId18"/>
    <p:sldId id="308" r:id="rId19"/>
    <p:sldId id="312" r:id="rId20"/>
    <p:sldId id="313" r:id="rId21"/>
    <p:sldId id="314" r:id="rId22"/>
    <p:sldId id="316" r:id="rId23"/>
    <p:sldId id="317" r:id="rId24"/>
    <p:sldId id="320" r:id="rId25"/>
    <p:sldId id="321" r:id="rId26"/>
    <p:sldId id="322" r:id="rId27"/>
    <p:sldId id="318" r:id="rId28"/>
  </p:sldIdLst>
  <p:sldSz cx="9144000" cy="6858000" type="screen4x3"/>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Open Sans" panose="020B0606030504020204" pitchFamily="34" charset="0"/>
      <p:regular r:id="rId36"/>
      <p:bold r:id="rId37"/>
    </p:embeddedFont>
    <p:embeddedFont>
      <p:font typeface="Open Sans Light" panose="020B0306030504020204" pitchFamily="3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C6B3"/>
    <a:srgbClr val="005B89"/>
    <a:srgbClr val="FFC41D"/>
    <a:srgbClr val="84BD00"/>
    <a:srgbClr val="D39922"/>
    <a:srgbClr val="3F9ED8"/>
    <a:srgbClr val="449DDC"/>
    <a:srgbClr val="4094D1"/>
    <a:srgbClr val="3C96D0"/>
    <a:srgbClr val="CC00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06BD1F-C555-864A-80FF-3C743CFB34CF}" v="1" dt="2019-09-09T19:36:51.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2"/>
    <p:restoredTop sz="81224"/>
  </p:normalViewPr>
  <p:slideViewPr>
    <p:cSldViewPr snapToGrid="0" snapToObjects="1">
      <p:cViewPr varScale="1">
        <p:scale>
          <a:sx n="103" d="100"/>
          <a:sy n="103" d="100"/>
        </p:scale>
        <p:origin x="2200" y="168"/>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FB09-CA9F-A846-BA92-FB9C6FFBAE5F}" type="datetimeFigureOut">
              <a:rPr lang="en-US" smtClean="0"/>
              <a:t>9/9/19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256880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Invite students back to your circle or semi-circle with their sketch.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each student to hold their drawing facing outward so the class can look around the circle and see what their peers have created.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once and explain that one part of understanding someone else’s perspective is understanding what they see, just like they considered during this activity.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and explain that another important part of understanding someone else’s perspective is thinking about what this other person may be thinking or feeling.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“Based on what you know about this one-inch-tall person, what do you think they may be thinking or feeling?” Encourage students to refer to clues from the poem or their own drawing to help support their ideas.</a:t>
            </a:r>
          </a:p>
          <a:p>
            <a:endParaRPr lang="de-DE" dirty="0"/>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70439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students that you are going to challenge them to consider perspectives one more time, but this time there will be two perspectives to think about!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ask students to consider the perspective of each person in the cartoon.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Prompt students to think about: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does the person on the island see? What may this person be thinking? What may this person be feeling?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does the person on the boat see? What may this person be thinking? What may this person be feeling?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Wrap up by concluding that even though these two people may initially look like they’re in similar situations since they’re both in the middle of the ocean, their perspective (what they see, think, and feel) couldn’t be more different!</a:t>
            </a:r>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3061354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students that you are going to challenge them to consider perspectives one more time, but this time there will be two perspectives to think about!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ask students to consider the perspective of each person in the cartoon.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Prompt students to think about: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does the person on the island see? What may this person be thinking? What may this person be feeling?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does the person on the boat see? What may this person be thinking? What may this person be feeling?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Wrap up by concluding that even though these two people may initially look like they’re in similar situations since they’re both in the middle of the ocean, their perspective (what they see, think, and feel) couldn’t be more different!</a:t>
            </a:r>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3124332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when you consider someone’s perspective and think about what someone else is seeing, thinking, and feeling you are putting yourself into someone else’s shoes.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reveal and reread this portion of the Words to Live By.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Explain that when we step into someone else’s shoes and try to understand how he or she is feeling, we are able to be as supportive and kind as possible.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Point to the word “SHOES” in the Words to Live By and explain that each letter helps us remember how to actually step into someone else’s shoes.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to remove the Words to Live By.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more and tell students that the S stands for </a:t>
            </a:r>
            <a:r>
              <a:rPr lang="en-US" sz="1200" i="1" kern="1200" dirty="0">
                <a:solidFill>
                  <a:schemeClr val="tx1"/>
                </a:solidFill>
                <a:effectLst/>
                <a:latin typeface="+mn-lt"/>
                <a:ea typeface="+mn-ea"/>
                <a:cs typeface="+mn-cs"/>
              </a:rPr>
              <a:t>Sound of their voice.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“Do they sound excited? Nervous? Frustrated? Confident?”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once to reveal the cartoon again and ask students to share: How do they think these two characters would sound?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student volunteers to say, “Boat!” and “Land!” in a tone of voice that portrays how they may feel.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and explain that H stands for </a:t>
            </a:r>
            <a:r>
              <a:rPr lang="en-US" sz="1200" i="1" kern="1200" dirty="0">
                <a:solidFill>
                  <a:schemeClr val="tx1"/>
                </a:solidFill>
                <a:effectLst/>
                <a:latin typeface="+mn-lt"/>
                <a:ea typeface="+mn-ea"/>
                <a:cs typeface="+mn-cs"/>
              </a:rPr>
              <a:t>How they act.</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what you do with your arms, hands, and legs is your </a:t>
            </a:r>
            <a:r>
              <a:rPr lang="en-US" sz="1200" i="1" kern="1200" dirty="0">
                <a:solidFill>
                  <a:schemeClr val="tx1"/>
                </a:solidFill>
                <a:effectLst/>
                <a:latin typeface="+mn-lt"/>
                <a:ea typeface="+mn-ea"/>
                <a:cs typeface="+mn-cs"/>
              </a:rPr>
              <a:t>body language</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“Based on the body language of the two people in the cartoon, how do they seem to feel?”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ask all students to demonstrate what their arms, hands, and legs might do when they feel nervous, frustrated, and confident.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another time and say that O stands for </a:t>
            </a:r>
            <a:r>
              <a:rPr lang="en-US" sz="1200" i="1" kern="1200" dirty="0">
                <a:solidFill>
                  <a:schemeClr val="tx1"/>
                </a:solidFill>
                <a:effectLst/>
                <a:latin typeface="+mn-lt"/>
                <a:ea typeface="+mn-ea"/>
                <a:cs typeface="+mn-cs"/>
              </a:rPr>
              <a:t>Outer appearance</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outer appearance refers to what they look like on the outside. Ask, “What do they look like? Are they turning red, shaking, sweating, slouching, or standing up straight?”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and demonstrate that if you were excited, you might sit or stand up very straight. You even might tap your foot because you can’t sit or stand still!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ask students to show you how they may look when they are nervous, frustrated, and confident.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and say that E stands for </a:t>
            </a:r>
            <a:r>
              <a:rPr lang="en-US" sz="1200" i="1" kern="1200" dirty="0">
                <a:solidFill>
                  <a:schemeClr val="tx1"/>
                </a:solidFill>
                <a:effectLst/>
                <a:latin typeface="+mn-lt"/>
                <a:ea typeface="+mn-ea"/>
                <a:cs typeface="+mn-cs"/>
              </a:rPr>
              <a:t>Expression on their face</a:t>
            </a:r>
            <a:r>
              <a:rPr lang="en-US" sz="1200" kern="1200" dirty="0">
                <a:solidFill>
                  <a:schemeClr val="tx1"/>
                </a:solidFill>
                <a:effectLst/>
                <a:latin typeface="+mn-lt"/>
                <a:ea typeface="+mn-ea"/>
                <a:cs typeface="+mn-cs"/>
              </a:rPr>
              <a:t>. Ask, “What does their face look like? What expression are their eyes or their mouth making?”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for the entire class to make a face that shows excitement.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ask the class to look around at each other and note that everyone shows excitement a little differently!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Continue by asking all students to show what their face may look like when they are nervous, frustrated, and confident.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Finally, click one more time and explain that S stands for </a:t>
            </a:r>
            <a:r>
              <a:rPr lang="en-US" sz="1200" i="1" kern="1200" dirty="0">
                <a:solidFill>
                  <a:schemeClr val="tx1"/>
                </a:solidFill>
                <a:effectLst/>
                <a:latin typeface="+mn-lt"/>
                <a:ea typeface="+mn-ea"/>
                <a:cs typeface="+mn-cs"/>
              </a:rPr>
              <a:t>Surroundings</a:t>
            </a:r>
            <a:r>
              <a:rPr lang="en-US" sz="1200" kern="1200" dirty="0">
                <a:solidFill>
                  <a:schemeClr val="tx1"/>
                </a:solidFill>
                <a:effectLst/>
                <a:latin typeface="+mn-lt"/>
                <a:ea typeface="+mn-ea"/>
                <a:cs typeface="+mn-cs"/>
              </a:rPr>
              <a:t>: Where they are and who they are with.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sometimes noticing where the person is or who they are with can help us understand what they are feeling, especially if we combine it with the other parts of SHOES.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“How do the surroundings in this cartoon help us better understand what these characters are feeling?”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ask the following:</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If you see someone is with a lot of other people who they don’t really know and they are crossing their arms, blushing, and looking down, how might they feel?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Or, if someone is with a lot of other people, and they are smiling, laughing and jumping up and down, how might they feel?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Wrap up by telling students that when you think about all the letters in SHOES, you are able to really step into someone else’s shoes and look at the world from their perspective.</a:t>
            </a:r>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1743922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reveal the blank comic outline and explain now that students know how to put themselves into someone else’s shoes they are going to create their own comic!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Like the island comic, students will choose one scene or setting where two people could be feeling or thinking very differently.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the top square, students should draw the comic panel from the shoes of one person in the scene, complete with a thought or speech bubble.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the bottom square, students should draw a second panel from the shoes of another person in the scene, complete with another thought or speech bubble.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help you brainstorm a list of places where their comic could take place and record their ideas on the board or a piece of chart paper.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sky is the limit, but possibilities include: recess, lunch, in class, at home, on the bus, at the mall, at the park,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twice to remove the comic outline and replace it with the SHOES acronym. Encourage students to refer to the acronym as they create their comic so they can truly put themselves in each of their characters’ shoes.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distribute </a:t>
            </a:r>
            <a:r>
              <a:rPr lang="en-US" sz="1200" i="1" kern="1200" dirty="0">
                <a:solidFill>
                  <a:schemeClr val="tx1"/>
                </a:solidFill>
                <a:effectLst/>
                <a:latin typeface="+mn-lt"/>
                <a:ea typeface="+mn-ea"/>
                <a:cs typeface="+mn-cs"/>
              </a:rPr>
              <a:t>Handout 5: In their Shoes</a:t>
            </a:r>
            <a:r>
              <a:rPr lang="en-US" sz="1200" kern="1200" dirty="0">
                <a:solidFill>
                  <a:schemeClr val="tx1"/>
                </a:solidFill>
                <a:effectLst/>
                <a:latin typeface="+mn-lt"/>
                <a:ea typeface="+mn-ea"/>
                <a:cs typeface="+mn-cs"/>
              </a:rPr>
              <a:t> to each student and tell them to get started!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Some students may benefit from brainstorming additional ideas with their classmates before beginning to work on their own.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there are about 20 minutes left in the class session, give students a reminder that they have 5 minutes left to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there are about 15 minutes left in the class session, encourage students to look around the room and make eye contact with someone with whom they may not normally work. They should then share their comic with this person and see what they can learn!</a:t>
            </a:r>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230244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students to join you back in a circle or semi-circle.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explain that students are now going to apply what they have learned to their own lives.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think-pair-share a time when someone stepped into their shoes and really tried to understand how they were feeling.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needed, kick off with an example such as, “Someone stepped into my shoes when they could see I was really nervous about _______. They gave me a hug and promised me everything would be okay!”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twice, then encourage students to </a:t>
            </a:r>
            <a:r>
              <a:rPr lang="en-US" sz="1200" i="1" kern="1200" dirty="0">
                <a:solidFill>
                  <a:schemeClr val="tx1"/>
                </a:solidFill>
                <a:effectLst/>
                <a:latin typeface="+mn-lt"/>
                <a:ea typeface="+mn-ea"/>
                <a:cs typeface="+mn-cs"/>
              </a:rPr>
              <a:t>Show Their ID</a:t>
            </a:r>
            <a:r>
              <a:rPr lang="en-US" sz="1200" kern="1200" dirty="0">
                <a:solidFill>
                  <a:schemeClr val="tx1"/>
                </a:solidFill>
                <a:effectLst/>
                <a:latin typeface="+mn-lt"/>
                <a:ea typeface="+mn-ea"/>
                <a:cs typeface="+mn-cs"/>
              </a:rPr>
              <a:t>* and think about a time when they </a:t>
            </a:r>
            <a:r>
              <a:rPr lang="en-US" sz="1200" i="1" kern="1200" dirty="0">
                <a:solidFill>
                  <a:schemeClr val="tx1"/>
                </a:solidFill>
                <a:effectLst/>
                <a:latin typeface="+mn-lt"/>
                <a:ea typeface="+mn-ea"/>
                <a:cs typeface="+mn-cs"/>
              </a:rPr>
              <a:t>should</a:t>
            </a:r>
            <a:r>
              <a:rPr lang="en-US" sz="1200" kern="1200" dirty="0">
                <a:solidFill>
                  <a:schemeClr val="tx1"/>
                </a:solidFill>
                <a:effectLst/>
                <a:latin typeface="+mn-lt"/>
                <a:ea typeface="+mn-ea"/>
                <a:cs typeface="+mn-cs"/>
              </a:rPr>
              <a:t> have stepped into someone else’s shoes but didn’t.</a:t>
            </a:r>
          </a:p>
          <a:p>
            <a:r>
              <a:rPr lang="en-US" sz="1200" kern="1200" dirty="0">
                <a:solidFill>
                  <a:schemeClr val="tx1"/>
                </a:solidFill>
                <a:effectLst/>
                <a:latin typeface="+mn-lt"/>
                <a:ea typeface="+mn-ea"/>
                <a:cs typeface="+mn-cs"/>
              </a:rPr>
              <a:t>* If students have not yet learned this term from the Responsible Decision-Making lesson, simply remove 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Begin with a personal example, such as, “I remember a time when my friend tripped and I laughed. His face turned red and he looked down. If I had stepped into his shoes, I would have known from his expression that he was embarrassed and upset.” Then ask a couple volunteers to share their own examples, without using names.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two more times. Then pass out </a:t>
            </a:r>
            <a:r>
              <a:rPr lang="en-US" sz="1200" i="1" kern="1200" dirty="0">
                <a:solidFill>
                  <a:schemeClr val="tx1"/>
                </a:solidFill>
                <a:effectLst/>
                <a:latin typeface="+mn-lt"/>
                <a:ea typeface="+mn-ea"/>
                <a:cs typeface="+mn-cs"/>
              </a:rPr>
              <a:t>Handout 6: My Goals</a:t>
            </a:r>
            <a:r>
              <a:rPr lang="en-US" sz="1200" kern="1200" dirty="0">
                <a:solidFill>
                  <a:schemeClr val="tx1"/>
                </a:solidFill>
                <a:effectLst/>
                <a:latin typeface="+mn-lt"/>
                <a:ea typeface="+mn-ea"/>
                <a:cs typeface="+mn-cs"/>
              </a:rPr>
              <a:t> to each student and explain that for the time remaining in class, they will create their own SHOES goal by following these steps: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Draw an outline of someone else’s shoe. (In other words: a shoe that does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look like one you would normally wear!)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Somewhere within the design of the shoe, write the following sentence starters to create your own goal:</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 will step into someone else’s shoes the next time_________________.</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 will step into their shoes by __________________________________.</a:t>
            </a:r>
          </a:p>
          <a:p>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Tell students that these sentences could be included anywhere in the shoe: in the laces, on the sole, on the side,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students kick-off their goal-setting by explaining how you may fill in the sentence starters. Model your thought process out loud by saying, “I just shared that I wished I had stepped into someone else’s shoes when my friend tripped and I laughed. So, for my goal, I may say, “I will step into someone else’s shoes the next time I see someone do something that I want to laugh at. I will do this by looking at the other person’s facial expression and body language so I can figure out how they might be feeling.”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Answer any questions and then instruct students to use the coloring materials and begin their goal-setting. If you think it will be helpful for students to discuss their goal with a peer before working individually, encourage them to do so.</a:t>
            </a:r>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1243756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there is just a minute or so left in class, collect students’ completed shoes goals so you can later display them around the classroom. Or, if this is not possible, try to incorporate time for goal-sharing into the next several sessions!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Then conclude by asking the class to join you in reading the Words to Live By stanza aloud that you have covered over the last two sessions.</a:t>
            </a:r>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2323863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Begin with a class graffiti board centered around the word </a:t>
            </a:r>
            <a:r>
              <a:rPr lang="en-US" sz="1200" i="1" kern="1200" dirty="0">
                <a:solidFill>
                  <a:schemeClr val="tx1"/>
                </a:solidFill>
                <a:effectLst/>
                <a:latin typeface="+mn-lt"/>
                <a:ea typeface="+mn-ea"/>
                <a:cs typeface="+mn-cs"/>
              </a:rPr>
              <a:t>Friend</a:t>
            </a:r>
            <a:r>
              <a:rPr lang="en-US" sz="1200" kern="1200" dirty="0">
                <a:solidFill>
                  <a:schemeClr val="tx1"/>
                </a:solidFill>
                <a:effectLst/>
                <a:latin typeface="+mn-lt"/>
                <a:ea typeface="+mn-ea"/>
                <a:cs typeface="+mn-cs"/>
              </a:rPr>
              <a:t>, by asking all students to draw a quick sketch or write a few words on the board that demonstrate the qualities they look for in a friend. If you are using a smart board, students can draw directly on this slide. If not, rewrite “Friend” on the white board or a piece of chart paper and have students sketch/write around it.</a:t>
            </a:r>
          </a:p>
          <a:p>
            <a:pPr marL="0" indent="0">
              <a:buFont typeface="Arial" panose="020B0604020202020204" pitchFamily="34" charset="0"/>
              <a:buNone/>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If possible, have several students draw at the same time to quicken the process.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everyone has contributed, assemble students on the floor in circle or semi-circle in an area where the class graffiti board is visible and join the students by sitting at their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Give students a moment to observe the graffiti board. As they do, encourage them to think about the similarities and differences between everyone’s contributions.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“Do we seem to agree or disagree on the qualities that make up a friend? Why?”</a:t>
            </a:r>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1596058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to project the next verse of the Wings Words to Live By and read it aloud.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in order to have good relationships with others, it is important to treat everyone with respect. This means that you act like a friend, you support (or help others), you trust others, and you work together.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raise their hands if they agree that it is important to treat others this way.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ask them to raise their hands if they think it can be hard to always treat others this way.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Share that, thankfully, you have a few tips to make this a little easier!</a:t>
            </a:r>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3038572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Point to the word “TEAM.” Explain that like “OK” and “SHOES”, the letters in “TEAM” can be used to help you work together 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pretend they are on a basketball team. </a:t>
            </a:r>
          </a:p>
          <a:p>
            <a:pPr marL="0" lvl="0" indent="0">
              <a:buFont typeface="Arial" panose="020B0604020202020204" pitchFamily="34" charset="0"/>
              <a:buNone/>
            </a:pPr>
            <a:r>
              <a:rPr lang="en-US" sz="1200" kern="1200" dirty="0">
                <a:solidFill>
                  <a:schemeClr val="tx1"/>
                </a:solidFill>
                <a:effectLst/>
                <a:latin typeface="+mn-lt"/>
                <a:ea typeface="+mn-ea"/>
                <a:cs typeface="+mn-cs"/>
              </a:rPr>
              <a:t>*Tip: If another sport is more popular with your students, feel free to substitute!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explain that T stands for “Tell our strengths and weaknesses.”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“If we’re on a basketball team, why would it be helpful to tell our teammates and coach what we’re good and not-so-good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and explain that E stands for “Express words kindly.”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students to think-pair-share. Ask, “Why would you want to express words kindly and speak nicely to your coach and teammates?”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more and say that A stands for “Act as one…win together and lose together.” Explain that this means we don’t blame people for their mistakes or our mistakes! This also means that whatever happens as a result of the team working together is the responsibility of everyone and not just one person. If they scored it was because of the team’s effort and not just the person who made the shot.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“If someone missed a basket and you lost the game, why </a:t>
            </a:r>
            <a:r>
              <a:rPr lang="en-US" sz="1200" i="1" kern="1200" dirty="0">
                <a:solidFill>
                  <a:schemeClr val="tx1"/>
                </a:solidFill>
                <a:effectLst/>
                <a:latin typeface="+mn-lt"/>
                <a:ea typeface="+mn-ea"/>
                <a:cs typeface="+mn-cs"/>
              </a:rPr>
              <a:t>shouldn’t</a:t>
            </a:r>
            <a:r>
              <a:rPr lang="en-US" sz="1200" kern="1200" dirty="0">
                <a:solidFill>
                  <a:schemeClr val="tx1"/>
                </a:solidFill>
                <a:effectLst/>
                <a:latin typeface="+mn-lt"/>
                <a:ea typeface="+mn-ea"/>
                <a:cs typeface="+mn-cs"/>
              </a:rPr>
              <a:t> you blame this person? Or, if you made the winning basket, why </a:t>
            </a:r>
            <a:r>
              <a:rPr lang="en-US" sz="1200" i="1" kern="1200" dirty="0">
                <a:solidFill>
                  <a:schemeClr val="tx1"/>
                </a:solidFill>
                <a:effectLst/>
                <a:latin typeface="+mn-lt"/>
                <a:ea typeface="+mn-ea"/>
                <a:cs typeface="+mn-cs"/>
              </a:rPr>
              <a:t>shouldn’t</a:t>
            </a:r>
            <a:r>
              <a:rPr lang="en-US" sz="1200" kern="1200" dirty="0">
                <a:solidFill>
                  <a:schemeClr val="tx1"/>
                </a:solidFill>
                <a:effectLst/>
                <a:latin typeface="+mn-lt"/>
                <a:ea typeface="+mn-ea"/>
                <a:cs typeface="+mn-cs"/>
              </a:rPr>
              <a:t> you take all the credit?”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one final time and say that M stands for “Make sure everyone is included.”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students to think-pair-share. Ask, “How do you feel if you’re left out? Why is it important for everyone on your team to be included?”</a:t>
            </a:r>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356441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the class to sit on the floor in a circle or semi-circle and join the students by sitting at their level.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the question: Who are YOU?</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while this may seem like a funny question since the class already knows each other, you are challenging each student to really think about what makes them special.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 out </a:t>
            </a:r>
            <a:r>
              <a:rPr lang="en-US" sz="1200" i="1" kern="1200" dirty="0">
                <a:solidFill>
                  <a:schemeClr val="tx1"/>
                </a:solidFill>
                <a:effectLst/>
                <a:latin typeface="+mn-lt"/>
                <a:ea typeface="+mn-ea"/>
                <a:cs typeface="+mn-cs"/>
              </a:rPr>
              <a:t>Handout 1: I am…</a:t>
            </a:r>
            <a:r>
              <a:rPr lang="en-US" sz="1200" kern="1200" dirty="0">
                <a:solidFill>
                  <a:schemeClr val="tx1"/>
                </a:solidFill>
                <a:effectLst/>
                <a:latin typeface="+mn-lt"/>
                <a:ea typeface="+mn-ea"/>
                <a:cs typeface="+mn-cs"/>
              </a:rPr>
              <a:t> to each student. Tell students that they are going to make a collage—or a piece of artwork made up of many different words and pictures—that represents them and answers this question.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students should: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Write their name in the center of the handout.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Look through the collage materials and cut out words and images that help explain what makes them special.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Glue these cut-outs to their handout.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how they organize their collage is up to them. Some students may want the images to overlap, while some may want them spaced evenly. The design choice is theirs!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 out the collage materials, glue sticks, and scissors.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the class that they will have about 10 minutes to create their collage and encourage them to begin creating!</a:t>
            </a:r>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3785767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help the class better understand the meaning of TEAM and to practice being part of a team, explain that the class is going to play a group game similar to Pictionary.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Each group will receive a stack of cards (show students what the cards from </a:t>
            </a:r>
            <a:r>
              <a:rPr lang="en-US" sz="1200" i="1" kern="1200" dirty="0">
                <a:solidFill>
                  <a:schemeClr val="tx1"/>
                </a:solidFill>
                <a:effectLst/>
                <a:latin typeface="+mn-lt"/>
                <a:ea typeface="+mn-ea"/>
                <a:cs typeface="+mn-cs"/>
              </a:rPr>
              <a:t>Handout 7: TEAM cards </a:t>
            </a:r>
            <a:r>
              <a:rPr lang="en-US" sz="1200" kern="1200" dirty="0">
                <a:solidFill>
                  <a:schemeClr val="tx1"/>
                </a:solidFill>
                <a:effectLst/>
                <a:latin typeface="+mn-lt"/>
                <a:ea typeface="+mn-ea"/>
                <a:cs typeface="+mn-cs"/>
              </a:rPr>
              <a:t>look like</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a few pieces of blank paper.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once and read through the rules: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it is your turn, secretly pick a card.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Help your team guess what you picked by silently sketching a picture, using no words or letters!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rest of your team will work together to take </a:t>
            </a:r>
            <a:r>
              <a:rPr lang="en-US" sz="1200" b="1" u="sng" kern="1200" dirty="0">
                <a:solidFill>
                  <a:schemeClr val="tx1"/>
                </a:solidFill>
                <a:effectLst/>
                <a:latin typeface="+mn-lt"/>
                <a:ea typeface="+mn-ea"/>
                <a:cs typeface="+mn-cs"/>
              </a:rPr>
              <a:t>one guess</a:t>
            </a:r>
            <a:r>
              <a:rPr lang="en-US" sz="1200" kern="1200" dirty="0">
                <a:solidFill>
                  <a:schemeClr val="tx1"/>
                </a:solidFill>
                <a:effectLst/>
                <a:latin typeface="+mn-lt"/>
                <a:ea typeface="+mn-ea"/>
                <a:cs typeface="+mn-cs"/>
              </a:rPr>
              <a:t> about the part of TEAM that you are drawing.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they guess the correct letter, your team can keep the card. If your team guesses the wrong letter, put the card back in the pile.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 new person picks a card and starts drawing.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Each team should try to keep as many cards as possible in six minutes!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the students begin, model the directions: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Secretly select a card and draw a picture on the board that illustrates the card you selected.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facilitate the class in working together to take one guess about which part of TEAM you are illustrating!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Consider nominating a team speaker to discuss with the team the guess and then articulate their guess.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students seem to understand the rules, divide the class into groups of four and distribute the precut cards from </a:t>
            </a:r>
            <a:r>
              <a:rPr lang="en-US" sz="1200" i="1" kern="1200" dirty="0">
                <a:solidFill>
                  <a:schemeClr val="tx1"/>
                </a:solidFill>
                <a:effectLst/>
                <a:latin typeface="+mn-lt"/>
                <a:ea typeface="+mn-ea"/>
                <a:cs typeface="+mn-cs"/>
              </a:rPr>
              <a:t>Handout 7: TEAM cards </a:t>
            </a:r>
            <a:r>
              <a:rPr lang="en-US" sz="1200" kern="1200" dirty="0">
                <a:solidFill>
                  <a:schemeClr val="tx1"/>
                </a:solidFill>
                <a:effectLst/>
                <a:latin typeface="+mn-lt"/>
                <a:ea typeface="+mn-ea"/>
                <a:cs typeface="+mn-cs"/>
              </a:rPr>
              <a:t>and a few blank pieces of paper to each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Start the timer on the slide and say, “Go Teams!”</a:t>
            </a:r>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2116623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six minutes have passed, bring the class back together in a circle or semicircle for a moment of reflection.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ask, “What went well when you were working 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again and ask, “What was difficult about working 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Acknowledge that communicating, which includes speaking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listening, is not always easy!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twice to display and read the final stanza of the Wings Words to Live By:</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Kind and caring I will be.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I listen to you. You listen to me.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it is easier to be kind and caring when you listen, because you are taking time to understand the other person.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more and tell students that the next time they work with others, they can be better listeners if they: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Focus: Look at the person who is talking and don’t interrupt.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Figure it out: Ask questions if you don’t understand.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Follow through: Show that you understand!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the class for suggestions on hand signals or motions to remember these three Fs and try to agree on one set of gestures.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read through the three Fs one more time and ask the students to join you in the gestures they selected.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Reiterate that when you focus on what someone is saying, figure it out when you don’t understand, and follow through to show when you do understand, it is easier to listen and understand others!</a:t>
            </a:r>
          </a:p>
        </p:txBody>
      </p:sp>
      <p:sp>
        <p:nvSpPr>
          <p:cNvPr id="4" name="Slide Number Placeholder 3"/>
          <p:cNvSpPr>
            <a:spLocks noGrp="1"/>
          </p:cNvSpPr>
          <p:nvPr>
            <p:ph type="sldNum" sz="quarter" idx="5"/>
          </p:nvPr>
        </p:nvSpPr>
        <p:spPr/>
        <p:txBody>
          <a:bodyPr/>
          <a:lstStyle/>
          <a:p>
            <a:fld id="{1BCEF493-EB7F-8246-859E-EACAE6E1125D}" type="slidenum">
              <a:rPr lang="en-US" smtClean="0"/>
              <a:t>20</a:t>
            </a:fld>
            <a:endParaRPr lang="en-US"/>
          </a:p>
        </p:txBody>
      </p:sp>
    </p:spTree>
    <p:extLst>
      <p:ext uri="{BB962C8B-B14F-4D97-AF65-F5344CB8AC3E}">
        <p14:creationId xmlns:p14="http://schemas.microsoft.com/office/powerpoint/2010/main" val="2854517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the class that they are going to spend the rest of the session focusing, figuring it out, and following through as a team!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the groups of four who were working together before will now work together again as a team. However, this time they will be creating their </a:t>
            </a:r>
            <a:r>
              <a:rPr lang="en-US" sz="1200" i="1" kern="1200" dirty="0">
                <a:solidFill>
                  <a:schemeClr val="tx1"/>
                </a:solidFill>
                <a:effectLst/>
                <a:latin typeface="+mn-lt"/>
                <a:ea typeface="+mn-ea"/>
                <a:cs typeface="+mn-cs"/>
              </a:rPr>
              <a:t>own</a:t>
            </a:r>
            <a:r>
              <a:rPr lang="en-US" sz="1200" kern="1200" dirty="0">
                <a:solidFill>
                  <a:schemeClr val="tx1"/>
                </a:solidFill>
                <a:effectLst/>
                <a:latin typeface="+mn-lt"/>
                <a:ea typeface="+mn-ea"/>
                <a:cs typeface="+mn-cs"/>
              </a:rPr>
              <a:t> piece of artwork: a poster that will be hung in their school that (click to reveal):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Shows the importance of working together.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Gives at least one tip about how to work 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the overall goal of the poster is to teach their peers how to have better relationships with others by working 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the groups that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they get these two points across is up to them. But no matter what, before they start writing and drawing, they need to discuss what their poster will look like.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more and explain that, as groups discuss their ideas, you will be looking for teams who are focusing, figuring it out, and following through! Once everyone agrees with the overall idea, groups can then begin creating their poster.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Deduct about five minutes from the time remaining in the session and tell students they will have about this much time to create at least a rough draft of their poster.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give each group a poster board and encourage them to get to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students work together to create their poster, rotate among the groups. Provide suggestions and positive feedback relating to how each group is working together as a team.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there are 10 minutes left in class, give a 5-minute warning.</a:t>
            </a:r>
          </a:p>
        </p:txBody>
      </p:sp>
      <p:sp>
        <p:nvSpPr>
          <p:cNvPr id="4" name="Slide Number Placeholder 3"/>
          <p:cNvSpPr>
            <a:spLocks noGrp="1"/>
          </p:cNvSpPr>
          <p:nvPr>
            <p:ph type="sldNum" sz="quarter" idx="5"/>
          </p:nvPr>
        </p:nvSpPr>
        <p:spPr/>
        <p:txBody>
          <a:bodyPr/>
          <a:lstStyle/>
          <a:p>
            <a:fld id="{1BCEF493-EB7F-8246-859E-EACAE6E1125D}" type="slidenum">
              <a:rPr lang="en-US" smtClean="0"/>
              <a:t>21</a:t>
            </a:fld>
            <a:endParaRPr lang="en-US"/>
          </a:p>
        </p:txBody>
      </p:sp>
    </p:spTree>
    <p:extLst>
      <p:ext uri="{BB962C8B-B14F-4D97-AF65-F5344CB8AC3E}">
        <p14:creationId xmlns:p14="http://schemas.microsoft.com/office/powerpoint/2010/main" val="3669316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Bring students back to their semi-circle or circle and conclude with a round of positive feedback.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you are going to try to hang these posters around the school so that their classmates, as well as younger and older students, can learn more about how to treat each other with respect and be part of a team.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share positive feedback, such as, “Seeing and hearing everyone work together as a team today made me feel very proud.”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to students that when you tell others that you like something they did and then you add how it made you feel it’s called giving positive feedback.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give you a thumbs up if they enjoy receiving compliments.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if we enjoy receiving compliments and getting praise from someone, we can help others feel the same way by praising them for what they do.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giving positive feedback is a great way to let others know how they make you feel when they are good to you. It tells others the positive effects of their actions!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encourage students to think about the work they just completed with their team and ask if anyone has positive feedback about a team member or team members that they would like to share. As they do, guide students in sharing what their teammate(s) did and how it made them feel.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Purposely only choose a few students to share so that students do not feel left out if their name is </a:t>
            </a:r>
            <a:r>
              <a:rPr lang="en-US" sz="1200" i="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mentioned.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the class that when we receive and give positive feedback, we learn how to become better friends and people!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Challenge each student to brainstorm positive feedback that they can give every member of their team and ask them to share it with this person before the end of the school day!</a:t>
            </a:r>
          </a:p>
        </p:txBody>
      </p:sp>
      <p:sp>
        <p:nvSpPr>
          <p:cNvPr id="4" name="Slide Number Placeholder 3"/>
          <p:cNvSpPr>
            <a:spLocks noGrp="1"/>
          </p:cNvSpPr>
          <p:nvPr>
            <p:ph type="sldNum" sz="quarter" idx="5"/>
          </p:nvPr>
        </p:nvSpPr>
        <p:spPr/>
        <p:txBody>
          <a:bodyPr/>
          <a:lstStyle/>
          <a:p>
            <a:fld id="{1BCEF493-EB7F-8246-859E-EACAE6E1125D}" type="slidenum">
              <a:rPr lang="en-US" smtClean="0"/>
              <a:t>22</a:t>
            </a:fld>
            <a:endParaRPr lang="en-US"/>
          </a:p>
        </p:txBody>
      </p:sp>
    </p:spTree>
    <p:extLst>
      <p:ext uri="{BB962C8B-B14F-4D97-AF65-F5344CB8AC3E}">
        <p14:creationId xmlns:p14="http://schemas.microsoft.com/office/powerpoint/2010/main" val="3817834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Wrap up by clicking to display the verses of the Wings Words to Live By on which students have focused over the past three sessions and ask the class to read them aloud with you.</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Conclude by reminding students to keep these verses in mind every day as they work, play, and spend time with others!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23</a:t>
            </a:fld>
            <a:endParaRPr lang="en-US"/>
          </a:p>
        </p:txBody>
      </p:sp>
    </p:spTree>
    <p:extLst>
      <p:ext uri="{BB962C8B-B14F-4D97-AF65-F5344CB8AC3E}">
        <p14:creationId xmlns:p14="http://schemas.microsoft.com/office/powerpoint/2010/main" val="43465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the class sit back on the floor in a circle or semi-circle, with their collages on the floor in front of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the portion from the Wings Words to Live By and read it aloud.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Repeat, “I understand others are unique, I want to learn more about everyone I meet.”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the word “unique” and ask for student thoughts on what this word means.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to display the definition: to be one of a kind and unlike anyone else!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prompt students to examine their own collage and think about how their collage demonstrates that they are unique.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they have thought about it for a moment, encourage students to share their collage with the person next to them and explain how the words and pictures represent them (and nobody else!).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invite each student to hold their collage out in front of them so the class can look around the circle, view the unique work that their classmates have created, and begin to learn more about their peers.</a:t>
            </a:r>
          </a:p>
          <a:p>
            <a:endParaRPr lang="de-DE" dirty="0"/>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155986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students to continue holding their collages in front of them and emphasize how different and unique each collage is from the next.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“How are you different from someone else?” Encourage students to look at each other’s collages and then call on several students to share their thoughts.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a student brings up physical differences, acknowledge that everyone certainly does have unique looks—but tell the class that you would like to focus on our “inside” differences.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Summarize the differences that students came up with and wrap up by concluding that in addition to how we look, we also all have different personalities and interests!</a:t>
            </a:r>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1095368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“When you think about the words “unique” and “different”, do you have positive or negative thoughts?” Encourage all students to give a thumbs up, thumbs down or thumbs to the side to indicate their feelings and then call on a few students to share their reasoning.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hearing students’ immediate reactions, explain that even though our differences may mean that we have to work a little harder to understand each other, our uniqueness is a very positive thing!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ask students to think-pair-share* about why our differences are a positive (or good) thing.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a think-pair-share, students think about the question independently, discuss their answers with a partner, and then share their thoughts with the larger class.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Once several students have shared, make sure students have considered that differences are positive because they give us the opportunity to learn from others.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“When have you learned something from someone who is different than you?”</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helpful, try to jumpstart student responses by sharing an experience of your own, or something along the lines of: “One of my best friends growing up was from _______. From her and her family, I learned how to say some words in ________ and I got to learn all about __________ food and cooking!</a:t>
            </a:r>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2342301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to display: “We’re all different and that’s OK!” and read the phrase aloud.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once and explain that each letter in “OK” reminds us that when we meet new and different people, we should try to learn more about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again and explain that the O stands for “Offer your ideas and listen to others”.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not only do we need to speak up and share our own thoughts and ideas, but we need to really listen to what others say!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and discuss, “Why is it important to listen to someone else’s point of view?”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again and explain that the K stands for “Keep an open mind and learn from others”.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“What does it mean to have an “open mind”?”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sure students understand that when you have an open mind, you don’t make decisions about people or ideas ahead of time. You are willing to listen to, consider, and accept new ideas. When you have an open mind, you are happy to see what new things you can learn.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Summarize by telling students when we listen to others and have an open mind, we can learn all kinds of things from people who are different from us!</a:t>
            </a:r>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2183182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for the rest of class students will be working in pairs to learn more about one of their peers.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Divide students into groups of two. If there is an odd number of students, there should be one group of three. If possible, place students into pairs with students they may not know well.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Click to explain that students will be completing three tasks: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First, they will create interview questions to get to know their partner better.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Next, they will interview their partner.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they will use what they have learned to create a book cover for a pretend book (a biography!) that is all about their partner. Their book cover must show how their partner is unique.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Distribute </a:t>
            </a:r>
            <a:r>
              <a:rPr lang="en-US" sz="1200" i="1" kern="1200" dirty="0">
                <a:solidFill>
                  <a:schemeClr val="tx1"/>
                </a:solidFill>
                <a:effectLst/>
                <a:latin typeface="+mn-lt"/>
                <a:ea typeface="+mn-ea"/>
                <a:cs typeface="+mn-cs"/>
              </a:rPr>
              <a:t>Handout 2: Interview Guide</a:t>
            </a:r>
            <a:r>
              <a:rPr lang="en-US" sz="1200" kern="1200" dirty="0">
                <a:solidFill>
                  <a:schemeClr val="tx1"/>
                </a:solidFill>
                <a:effectLst/>
                <a:latin typeface="+mn-lt"/>
                <a:ea typeface="+mn-ea"/>
                <a:cs typeface="+mn-cs"/>
              </a:rPr>
              <a:t> to each student and review the directions together. As you do, talk through a couple sample interview questions, such as: What is your favorite thing to do in your free time? Or: What kind of food do you dislike the most? Remind students that the goal is to discover unique qualities about their classmate!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once students are done interviewing their classmate, they will then move on to creating a book cover about them. Hold up a few sample books and ask for students to describe what each one includes. Ensure students understand that book covers contain a title and an image that helps the reader learn about the story inside.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click once to project </a:t>
            </a:r>
            <a:r>
              <a:rPr lang="en-US" sz="1200" i="1" kern="1200" dirty="0">
                <a:solidFill>
                  <a:schemeClr val="tx1"/>
                </a:solidFill>
                <a:effectLst/>
                <a:latin typeface="+mn-lt"/>
                <a:ea typeface="+mn-ea"/>
                <a:cs typeface="+mn-cs"/>
              </a:rPr>
              <a:t>Handout 3: Book Cover</a:t>
            </a:r>
            <a:r>
              <a:rPr lang="en-US" sz="1200" kern="1200" dirty="0">
                <a:solidFill>
                  <a:schemeClr val="tx1"/>
                </a:solidFill>
                <a:effectLst/>
                <a:latin typeface="+mn-lt"/>
                <a:ea typeface="+mn-ea"/>
                <a:cs typeface="+mn-cs"/>
              </a:rPr>
              <a:t>. Read the directions aloud and explain that students will use what they learn from their interviews to create this book cover.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Tell the class that once their interviews are complete, they should raise their hands and you will give them a Book Cover handout.</a:t>
            </a:r>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2788491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Encourage students to begin their interviews and tell them to check the directions on the slide if they need a reminder of the order in which they should complete their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students raise their hand to tell you they are done with their interviews, quickly scan their interview answers and ensure that they contain content they can use to create a book cover that shows how their peer is unique. If not, provide a few additional question recommendations.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distribute </a:t>
            </a:r>
            <a:r>
              <a:rPr lang="en-US" sz="1200" i="1" kern="1200" dirty="0">
                <a:solidFill>
                  <a:schemeClr val="tx1"/>
                </a:solidFill>
                <a:effectLst/>
                <a:latin typeface="+mn-lt"/>
                <a:ea typeface="+mn-ea"/>
                <a:cs typeface="+mn-cs"/>
              </a:rPr>
              <a:t>Handout 3: Book Cover</a:t>
            </a:r>
            <a:r>
              <a:rPr lang="en-US" sz="1200" kern="1200" dirty="0">
                <a:solidFill>
                  <a:schemeClr val="tx1"/>
                </a:solidFill>
                <a:effectLst/>
                <a:latin typeface="+mn-lt"/>
                <a:ea typeface="+mn-ea"/>
                <a:cs typeface="+mn-cs"/>
              </a:rPr>
              <a:t> to each student.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any groups have not begun their book covers once there are 15 minutes left in the session, prompt them to finish up their interview questions and get started.</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3398737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there are about five minutes left, conclude this session with a library walk.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Instruct each student to display their book cover around the classroom. (It’s fine if it is still in draft form!)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lead students in walking around the classroom quietly, like they are in a library, so they can look at the book covers their peers have created. As they do so, encourage them to think about how their peers are unique and what they can learn about each of their classmates. </a:t>
            </a:r>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264056722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emf"/><Relationship Id="rId7" Type="http://schemas.openxmlformats.org/officeDocument/2006/relationships/image" Target="../media/image5.png"/><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4.emf"/><Relationship Id="rId4" Type="http://schemas.openxmlformats.org/officeDocument/2006/relationships/image" Target="../media/image13.emf"/><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1" name="Picture 20">
            <a:extLst>
              <a:ext uri="{FF2B5EF4-FFF2-40B4-BE49-F238E27FC236}">
                <a16:creationId xmlns:a16="http://schemas.microsoft.com/office/drawing/2014/main" id="{A0E6E060-42DA-3143-9486-A59D1DA698B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23" name="Picture 22">
            <a:extLst>
              <a:ext uri="{FF2B5EF4-FFF2-40B4-BE49-F238E27FC236}">
                <a16:creationId xmlns:a16="http://schemas.microsoft.com/office/drawing/2014/main" id="{770DDD1D-44D6-A447-A8E8-72F1FB79F447}"/>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26" name="Picture 25">
            <a:extLst>
              <a:ext uri="{FF2B5EF4-FFF2-40B4-BE49-F238E27FC236}">
                <a16:creationId xmlns:a16="http://schemas.microsoft.com/office/drawing/2014/main" id="{DFCEA2B5-4FBB-A348-9F3A-4C430B6F68A2}"/>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1" name="Picture 10">
            <a:extLst>
              <a:ext uri="{FF2B5EF4-FFF2-40B4-BE49-F238E27FC236}">
                <a16:creationId xmlns:a16="http://schemas.microsoft.com/office/drawing/2014/main" id="{F4A7A9FE-74F8-A14E-93FF-F583B502264F}"/>
              </a:ext>
            </a:extLst>
          </p:cNvPr>
          <p:cNvPicPr>
            <a:picLocks noChangeAspect="1"/>
          </p:cNvPicPr>
          <p:nvPr userDrawn="1"/>
        </p:nvPicPr>
        <p:blipFill>
          <a:blip r:embed="rId5"/>
          <a:srcRect/>
          <a:stretch/>
        </p:blipFill>
        <p:spPr>
          <a:xfrm>
            <a:off x="531451" y="211967"/>
            <a:ext cx="1468120" cy="1139952"/>
          </a:xfrm>
          <a:prstGeom prst="rect">
            <a:avLst/>
          </a:prstGeom>
        </p:spPr>
      </p:pic>
      <p:sp>
        <p:nvSpPr>
          <p:cNvPr id="17" name="TextBox 16">
            <a:extLst>
              <a:ext uri="{FF2B5EF4-FFF2-40B4-BE49-F238E27FC236}">
                <a16:creationId xmlns:a16="http://schemas.microsoft.com/office/drawing/2014/main" id="{CAB94625-4BF7-164E-B83D-5E9306235D79}"/>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grpSp>
        <p:nvGrpSpPr>
          <p:cNvPr id="8" name="Group 7">
            <a:extLst>
              <a:ext uri="{FF2B5EF4-FFF2-40B4-BE49-F238E27FC236}">
                <a16:creationId xmlns:a16="http://schemas.microsoft.com/office/drawing/2014/main" id="{F3CDA98B-F75A-374B-BEED-81257FD885CE}"/>
              </a:ext>
            </a:extLst>
          </p:cNvPr>
          <p:cNvGrpSpPr/>
          <p:nvPr userDrawn="1"/>
        </p:nvGrpSpPr>
        <p:grpSpPr>
          <a:xfrm>
            <a:off x="5584614" y="6062644"/>
            <a:ext cx="2939205" cy="764360"/>
            <a:chOff x="5111030" y="6013568"/>
            <a:chExt cx="3366296" cy="875428"/>
          </a:xfrm>
        </p:grpSpPr>
        <p:pic>
          <p:nvPicPr>
            <p:cNvPr id="7" name="Picture 6">
              <a:extLst>
                <a:ext uri="{FF2B5EF4-FFF2-40B4-BE49-F238E27FC236}">
                  <a16:creationId xmlns:a16="http://schemas.microsoft.com/office/drawing/2014/main" id="{81586276-E26E-CD4A-A744-9984B95B62DD}"/>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9" name="Straight Connector 8">
              <a:extLst>
                <a:ext uri="{FF2B5EF4-FFF2-40B4-BE49-F238E27FC236}">
                  <a16:creationId xmlns:a16="http://schemas.microsoft.com/office/drawing/2014/main" id="{A51A6F45-6917-AD4F-A52A-D823C6B5EACE}"/>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3F6D381A-C79C-5E4D-A947-1435201F835E}"/>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16" name="Straight Connector 15">
              <a:extLst>
                <a:ext uri="{FF2B5EF4-FFF2-40B4-BE49-F238E27FC236}">
                  <a16:creationId xmlns:a16="http://schemas.microsoft.com/office/drawing/2014/main" id="{7A5589C6-6F24-5F4B-AF26-0271940896C5}"/>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AF1F67D9-C022-B048-94A5-BEF06682C28F}"/>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403385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35C57AD7-30CB-0040-A2A8-5545831D411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12" name="Picture 11">
            <a:extLst>
              <a:ext uri="{FF2B5EF4-FFF2-40B4-BE49-F238E27FC236}">
                <a16:creationId xmlns:a16="http://schemas.microsoft.com/office/drawing/2014/main" id="{E178EF3F-26AB-7345-9F93-CCA3FB7AB5BB}"/>
              </a:ext>
            </a:extLst>
          </p:cNvPr>
          <p:cNvPicPr>
            <a:picLocks noChangeAspect="1"/>
          </p:cNvPicPr>
          <p:nvPr userDrawn="1"/>
        </p:nvPicPr>
        <p:blipFill>
          <a:blip r:embed="rId2"/>
          <a:srcRect/>
          <a:stretch/>
        </p:blipFill>
        <p:spPr>
          <a:xfrm>
            <a:off x="531463" y="211411"/>
            <a:ext cx="1468120" cy="1139952"/>
          </a:xfrm>
          <a:prstGeom prst="rect">
            <a:avLst/>
          </a:prstGeom>
        </p:spPr>
      </p:pic>
      <p:grpSp>
        <p:nvGrpSpPr>
          <p:cNvPr id="19" name="Group 18">
            <a:extLst>
              <a:ext uri="{FF2B5EF4-FFF2-40B4-BE49-F238E27FC236}">
                <a16:creationId xmlns:a16="http://schemas.microsoft.com/office/drawing/2014/main" id="{E842A101-480F-5147-83DF-9C9FB388C5AF}"/>
              </a:ext>
            </a:extLst>
          </p:cNvPr>
          <p:cNvGrpSpPr/>
          <p:nvPr userDrawn="1"/>
        </p:nvGrpSpPr>
        <p:grpSpPr>
          <a:xfrm>
            <a:off x="5584614" y="6062644"/>
            <a:ext cx="2939205" cy="764360"/>
            <a:chOff x="5111030" y="6013568"/>
            <a:chExt cx="3366296" cy="875428"/>
          </a:xfrm>
        </p:grpSpPr>
        <p:pic>
          <p:nvPicPr>
            <p:cNvPr id="20" name="Picture 19">
              <a:extLst>
                <a:ext uri="{FF2B5EF4-FFF2-40B4-BE49-F238E27FC236}">
                  <a16:creationId xmlns:a16="http://schemas.microsoft.com/office/drawing/2014/main" id="{ACA480E7-B32A-9140-A5E5-F4A5D9E4BC34}"/>
                </a:ext>
              </a:extLst>
            </p:cNvPr>
            <p:cNvPicPr>
              <a:picLocks noChangeAspect="1"/>
            </p:cNvPicPr>
            <p:nvPr userDrawn="1"/>
          </p:nvPicPr>
          <p:blipFill>
            <a:blip r:embed="rId3"/>
            <a:stretch>
              <a:fillRect/>
            </a:stretch>
          </p:blipFill>
          <p:spPr>
            <a:xfrm>
              <a:off x="5111030" y="6013568"/>
              <a:ext cx="1132907" cy="875428"/>
            </a:xfrm>
            <a:prstGeom prst="rect">
              <a:avLst/>
            </a:prstGeom>
          </p:spPr>
        </p:pic>
        <p:cxnSp>
          <p:nvCxnSpPr>
            <p:cNvPr id="21" name="Straight Connector 20">
              <a:extLst>
                <a:ext uri="{FF2B5EF4-FFF2-40B4-BE49-F238E27FC236}">
                  <a16:creationId xmlns:a16="http://schemas.microsoft.com/office/drawing/2014/main" id="{61FBA6D0-23FD-2744-9A2E-D05C54F2F1B6}"/>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5D4E46E0-9FD4-4949-989C-32B7D97AD8E9}"/>
                </a:ext>
              </a:extLst>
            </p:cNvPr>
            <p:cNvPicPr>
              <a:picLocks noChangeAspect="1"/>
            </p:cNvPicPr>
            <p:nvPr userDrawn="1"/>
          </p:nvPicPr>
          <p:blipFill>
            <a:blip r:embed="rId4"/>
            <a:stretch>
              <a:fillRect/>
            </a:stretch>
          </p:blipFill>
          <p:spPr>
            <a:xfrm>
              <a:off x="6290521" y="6361927"/>
              <a:ext cx="908195" cy="211912"/>
            </a:xfrm>
            <a:prstGeom prst="rect">
              <a:avLst/>
            </a:prstGeom>
          </p:spPr>
        </p:pic>
        <p:cxnSp>
          <p:nvCxnSpPr>
            <p:cNvPr id="23" name="Straight Connector 22">
              <a:extLst>
                <a:ext uri="{FF2B5EF4-FFF2-40B4-BE49-F238E27FC236}">
                  <a16:creationId xmlns:a16="http://schemas.microsoft.com/office/drawing/2014/main" id="{210FB186-92FE-404B-BB75-498202A30944}"/>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32CD8E03-4716-E347-B970-07FD47B01EE2}"/>
                </a:ext>
              </a:extLst>
            </p:cNvPr>
            <p:cNvPicPr>
              <a:picLocks noChangeAspect="1"/>
            </p:cNvPicPr>
            <p:nvPr userDrawn="1"/>
          </p:nvPicPr>
          <p:blipFill>
            <a:blip r:embed="rId5"/>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58402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pic>
        <p:nvPicPr>
          <p:cNvPr id="15" name="Picture 14">
            <a:extLst>
              <a:ext uri="{FF2B5EF4-FFF2-40B4-BE49-F238E27FC236}">
                <a16:creationId xmlns:a16="http://schemas.microsoft.com/office/drawing/2014/main" id="{217103F3-C4F7-9B4F-8E1C-A0C5EEE4E85F}"/>
              </a:ext>
            </a:extLst>
          </p:cNvPr>
          <p:cNvPicPr>
            <a:picLocks noChangeAspect="1"/>
          </p:cNvPicPr>
          <p:nvPr userDrawn="1"/>
        </p:nvPicPr>
        <p:blipFill>
          <a:blip r:embed="rId2"/>
          <a:stretch>
            <a:fillRect/>
          </a:stretch>
        </p:blipFill>
        <p:spPr>
          <a:xfrm>
            <a:off x="7504424" y="6358752"/>
            <a:ext cx="909442" cy="213497"/>
          </a:xfrm>
          <a:prstGeom prst="rect">
            <a:avLst/>
          </a:prstGeom>
        </p:spPr>
      </p:pic>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63950936-6651-EF41-82E0-A3EDF1AC8350}"/>
              </a:ext>
            </a:extLst>
          </p:cNvPr>
          <p:cNvPicPr>
            <a:picLocks noChangeAspect="1"/>
          </p:cNvPicPr>
          <p:nvPr userDrawn="1"/>
        </p:nvPicPr>
        <p:blipFill>
          <a:blip r:embed="rId3"/>
          <a:stretch>
            <a:fillRect/>
          </a:stretch>
        </p:blipFill>
        <p:spPr>
          <a:xfrm>
            <a:off x="502336" y="211411"/>
            <a:ext cx="1708800" cy="1281600"/>
          </a:xfrm>
          <a:prstGeom prst="rect">
            <a:avLst/>
          </a:prstGeom>
        </p:spPr>
      </p:pic>
    </p:spTree>
    <p:extLst>
      <p:ext uri="{BB962C8B-B14F-4D97-AF65-F5344CB8AC3E}">
        <p14:creationId xmlns:p14="http://schemas.microsoft.com/office/powerpoint/2010/main" val="245591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pic>
        <p:nvPicPr>
          <p:cNvPr id="15" name="Picture 14">
            <a:extLst>
              <a:ext uri="{FF2B5EF4-FFF2-40B4-BE49-F238E27FC236}">
                <a16:creationId xmlns:a16="http://schemas.microsoft.com/office/drawing/2014/main" id="{217103F3-C4F7-9B4F-8E1C-A0C5EEE4E85F}"/>
              </a:ext>
            </a:extLst>
          </p:cNvPr>
          <p:cNvPicPr>
            <a:picLocks noChangeAspect="1"/>
          </p:cNvPicPr>
          <p:nvPr userDrawn="1"/>
        </p:nvPicPr>
        <p:blipFill>
          <a:blip r:embed="rId2"/>
          <a:stretch>
            <a:fillRect/>
          </a:stretch>
        </p:blipFill>
        <p:spPr>
          <a:xfrm>
            <a:off x="7504424" y="6358752"/>
            <a:ext cx="909442" cy="213497"/>
          </a:xfrm>
          <a:prstGeom prst="rect">
            <a:avLst/>
          </a:prstGeom>
        </p:spPr>
      </p:pic>
      <p:sp>
        <p:nvSpPr>
          <p:cNvPr id="6" name="Title 1">
            <a:extLst>
              <a:ext uri="{FF2B5EF4-FFF2-40B4-BE49-F238E27FC236}">
                <a16:creationId xmlns:a16="http://schemas.microsoft.com/office/drawing/2014/main" id="{1C8EED69-2815-6640-9194-FC6BD3F2EF99}"/>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9C4CC29E-313D-7541-97F8-C3B9E6C260DC}"/>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0983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D2186B-9BD4-2945-A862-03E920823BB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9" name="Title 1">
            <a:extLst>
              <a:ext uri="{FF2B5EF4-FFF2-40B4-BE49-F238E27FC236}">
                <a16:creationId xmlns:a16="http://schemas.microsoft.com/office/drawing/2014/main" id="{E3551EA2-20DA-E34F-9187-D9DC59594E3C}"/>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3ECB4729-E7ED-9943-BBE9-D98B384C2C33}"/>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7" name="Group 16">
            <a:extLst>
              <a:ext uri="{FF2B5EF4-FFF2-40B4-BE49-F238E27FC236}">
                <a16:creationId xmlns:a16="http://schemas.microsoft.com/office/drawing/2014/main" id="{2D89ABDB-4622-B142-9387-AADB235A1324}"/>
              </a:ext>
            </a:extLst>
          </p:cNvPr>
          <p:cNvGrpSpPr/>
          <p:nvPr userDrawn="1"/>
        </p:nvGrpSpPr>
        <p:grpSpPr>
          <a:xfrm>
            <a:off x="5584614" y="6062644"/>
            <a:ext cx="2939205" cy="764360"/>
            <a:chOff x="5111030" y="6013568"/>
            <a:chExt cx="3366296" cy="875428"/>
          </a:xfrm>
        </p:grpSpPr>
        <p:pic>
          <p:nvPicPr>
            <p:cNvPr id="18" name="Picture 17">
              <a:extLst>
                <a:ext uri="{FF2B5EF4-FFF2-40B4-BE49-F238E27FC236}">
                  <a16:creationId xmlns:a16="http://schemas.microsoft.com/office/drawing/2014/main" id="{E3411803-2B10-5240-A83D-5E8DD1F7185F}"/>
                </a:ext>
              </a:extLst>
            </p:cNvPr>
            <p:cNvPicPr>
              <a:picLocks noChangeAspect="1"/>
            </p:cNvPicPr>
            <p:nvPr userDrawn="1"/>
          </p:nvPicPr>
          <p:blipFill>
            <a:blip r:embed="rId2"/>
            <a:stretch>
              <a:fillRect/>
            </a:stretch>
          </p:blipFill>
          <p:spPr>
            <a:xfrm>
              <a:off x="5111030" y="6013568"/>
              <a:ext cx="1132907" cy="875428"/>
            </a:xfrm>
            <a:prstGeom prst="rect">
              <a:avLst/>
            </a:prstGeom>
          </p:spPr>
        </p:pic>
        <p:cxnSp>
          <p:nvCxnSpPr>
            <p:cNvPr id="19" name="Straight Connector 18">
              <a:extLst>
                <a:ext uri="{FF2B5EF4-FFF2-40B4-BE49-F238E27FC236}">
                  <a16:creationId xmlns:a16="http://schemas.microsoft.com/office/drawing/2014/main" id="{FE396177-A105-314B-8A42-58B163536BB9}"/>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8CBD0592-4586-4A49-B468-8573B37A1CDC}"/>
                </a:ext>
              </a:extLst>
            </p:cNvPr>
            <p:cNvPicPr>
              <a:picLocks noChangeAspect="1"/>
            </p:cNvPicPr>
            <p:nvPr userDrawn="1"/>
          </p:nvPicPr>
          <p:blipFill>
            <a:blip r:embed="rId3"/>
            <a:stretch>
              <a:fillRect/>
            </a:stretch>
          </p:blipFill>
          <p:spPr>
            <a:xfrm>
              <a:off x="6290521" y="6361927"/>
              <a:ext cx="908195" cy="211912"/>
            </a:xfrm>
            <a:prstGeom prst="rect">
              <a:avLst/>
            </a:prstGeom>
          </p:spPr>
        </p:pic>
        <p:cxnSp>
          <p:nvCxnSpPr>
            <p:cNvPr id="21" name="Straight Connector 20">
              <a:extLst>
                <a:ext uri="{FF2B5EF4-FFF2-40B4-BE49-F238E27FC236}">
                  <a16:creationId xmlns:a16="http://schemas.microsoft.com/office/drawing/2014/main" id="{7112ED8E-AF5D-4444-B855-FC173C6C16EF}"/>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388E2D3F-C20F-1047-9396-ECB20EF45A28}"/>
                </a:ext>
              </a:extLst>
            </p:cNvPr>
            <p:cNvPicPr>
              <a:picLocks noChangeAspect="1"/>
            </p:cNvPicPr>
            <p:nvPr userDrawn="1"/>
          </p:nvPicPr>
          <p:blipFill>
            <a:blip r:embed="rId4"/>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30576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14" name="Picture 13">
            <a:extLst>
              <a:ext uri="{FF2B5EF4-FFF2-40B4-BE49-F238E27FC236}">
                <a16:creationId xmlns:a16="http://schemas.microsoft.com/office/drawing/2014/main" id="{F610BC71-871E-8A4B-8E57-CAF0A9B41B2B}"/>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5" name="Picture 14">
            <a:extLst>
              <a:ext uri="{FF2B5EF4-FFF2-40B4-BE49-F238E27FC236}">
                <a16:creationId xmlns:a16="http://schemas.microsoft.com/office/drawing/2014/main" id="{1C195D0D-6E47-5B4D-8C7D-9439732623F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6" name="Picture 15">
            <a:extLst>
              <a:ext uri="{FF2B5EF4-FFF2-40B4-BE49-F238E27FC236}">
                <a16:creationId xmlns:a16="http://schemas.microsoft.com/office/drawing/2014/main" id="{91C3E9E4-54B4-4E42-A483-E6283963E7AA}"/>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2" name="Picture 11">
            <a:extLst>
              <a:ext uri="{FF2B5EF4-FFF2-40B4-BE49-F238E27FC236}">
                <a16:creationId xmlns:a16="http://schemas.microsoft.com/office/drawing/2014/main" id="{B6E21E86-3D8B-F74D-AEA1-AD3B1FF0F81E}"/>
              </a:ext>
            </a:extLst>
          </p:cNvPr>
          <p:cNvPicPr>
            <a:picLocks noChangeAspect="1"/>
          </p:cNvPicPr>
          <p:nvPr userDrawn="1"/>
        </p:nvPicPr>
        <p:blipFill>
          <a:blip r:embed="rId5"/>
          <a:srcRect/>
          <a:stretch/>
        </p:blipFill>
        <p:spPr>
          <a:xfrm>
            <a:off x="531451" y="211967"/>
            <a:ext cx="1468120" cy="1139952"/>
          </a:xfrm>
          <a:prstGeom prst="rect">
            <a:avLst/>
          </a:prstGeom>
        </p:spPr>
      </p:pic>
      <p:grpSp>
        <p:nvGrpSpPr>
          <p:cNvPr id="32" name="Group 31">
            <a:extLst>
              <a:ext uri="{FF2B5EF4-FFF2-40B4-BE49-F238E27FC236}">
                <a16:creationId xmlns:a16="http://schemas.microsoft.com/office/drawing/2014/main" id="{E332AF17-5D38-B549-9189-A208379CF5A9}"/>
              </a:ext>
            </a:extLst>
          </p:cNvPr>
          <p:cNvGrpSpPr/>
          <p:nvPr userDrawn="1"/>
        </p:nvGrpSpPr>
        <p:grpSpPr>
          <a:xfrm>
            <a:off x="5584614" y="6062644"/>
            <a:ext cx="2939205" cy="764360"/>
            <a:chOff x="5111030" y="6013568"/>
            <a:chExt cx="3366296" cy="875428"/>
          </a:xfrm>
        </p:grpSpPr>
        <p:pic>
          <p:nvPicPr>
            <p:cNvPr id="33" name="Picture 32">
              <a:extLst>
                <a:ext uri="{FF2B5EF4-FFF2-40B4-BE49-F238E27FC236}">
                  <a16:creationId xmlns:a16="http://schemas.microsoft.com/office/drawing/2014/main" id="{1B5120A8-9400-3F45-B4AE-7A6EC79EC282}"/>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34" name="Straight Connector 33">
              <a:extLst>
                <a:ext uri="{FF2B5EF4-FFF2-40B4-BE49-F238E27FC236}">
                  <a16:creationId xmlns:a16="http://schemas.microsoft.com/office/drawing/2014/main" id="{9883B71A-8EB4-B845-879A-27BA0C255368}"/>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5" name="Picture 34">
              <a:extLst>
                <a:ext uri="{FF2B5EF4-FFF2-40B4-BE49-F238E27FC236}">
                  <a16:creationId xmlns:a16="http://schemas.microsoft.com/office/drawing/2014/main" id="{F8C55CCE-C97A-1549-95C3-6D041865F9C4}"/>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36" name="Straight Connector 35">
              <a:extLst>
                <a:ext uri="{FF2B5EF4-FFF2-40B4-BE49-F238E27FC236}">
                  <a16:creationId xmlns:a16="http://schemas.microsoft.com/office/drawing/2014/main" id="{6B64B48D-3F88-2343-9936-BFCA7F111967}"/>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7" name="Picture 36">
              <a:extLst>
                <a:ext uri="{FF2B5EF4-FFF2-40B4-BE49-F238E27FC236}">
                  <a16:creationId xmlns:a16="http://schemas.microsoft.com/office/drawing/2014/main" id="{8551E4DD-4E63-6C4D-93DE-5F33BB206372}"/>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4853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9F916406-ACF0-CD4B-8ADB-C23D826F8A3E}"/>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35BC947-E265-3E41-9C73-D26A1732C79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panose="020B0504020202020204" pitchFamily="34" charset="77"/>
              <a:cs typeface="Century Gothic" charset="0"/>
            </a:endParaRPr>
          </a:p>
        </p:txBody>
      </p:sp>
      <p:sp>
        <p:nvSpPr>
          <p:cNvPr id="12" name="Title 1">
            <a:extLst>
              <a:ext uri="{FF2B5EF4-FFF2-40B4-BE49-F238E27FC236}">
                <a16:creationId xmlns:a16="http://schemas.microsoft.com/office/drawing/2014/main" id="{25B0AE19-BB93-794F-9A2E-481694EA517D}"/>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F0DE2A0F-E098-284B-B293-79AAAEA8375F}"/>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F76A9D60-622E-D24E-B6D4-1213599C6F6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6" name="Picture 15">
            <a:extLst>
              <a:ext uri="{FF2B5EF4-FFF2-40B4-BE49-F238E27FC236}">
                <a16:creationId xmlns:a16="http://schemas.microsoft.com/office/drawing/2014/main" id="{57DD70C0-318B-7B4D-A2BE-83A5EFB3E87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7" name="Picture 16">
            <a:extLst>
              <a:ext uri="{FF2B5EF4-FFF2-40B4-BE49-F238E27FC236}">
                <a16:creationId xmlns:a16="http://schemas.microsoft.com/office/drawing/2014/main" id="{6572FA96-6A43-DF40-9C55-795F97B86681}"/>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4" name="Picture 13">
            <a:extLst>
              <a:ext uri="{FF2B5EF4-FFF2-40B4-BE49-F238E27FC236}">
                <a16:creationId xmlns:a16="http://schemas.microsoft.com/office/drawing/2014/main" id="{F94E7B99-5049-604B-93C7-BBE3A139FB17}"/>
              </a:ext>
            </a:extLst>
          </p:cNvPr>
          <p:cNvPicPr>
            <a:picLocks noChangeAspect="1"/>
          </p:cNvPicPr>
          <p:nvPr userDrawn="1"/>
        </p:nvPicPr>
        <p:blipFill>
          <a:blip r:embed="rId5"/>
          <a:srcRect/>
          <a:stretch/>
        </p:blipFill>
        <p:spPr>
          <a:xfrm>
            <a:off x="531451" y="211967"/>
            <a:ext cx="1468120" cy="1139952"/>
          </a:xfrm>
          <a:prstGeom prst="rect">
            <a:avLst/>
          </a:prstGeom>
        </p:spPr>
      </p:pic>
    </p:spTree>
    <p:extLst>
      <p:ext uri="{BB962C8B-B14F-4D97-AF65-F5344CB8AC3E}">
        <p14:creationId xmlns:p14="http://schemas.microsoft.com/office/powerpoint/2010/main" val="370298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35841E5-9167-A741-B169-84729B0F3AB6}"/>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3E3D3992-58E7-594F-94BF-990D2D9CB658}"/>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272235B1-2D6D-9945-8459-1F1EAF8B66E9}"/>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9" name="Picture 8">
            <a:extLst>
              <a:ext uri="{FF2B5EF4-FFF2-40B4-BE49-F238E27FC236}">
                <a16:creationId xmlns:a16="http://schemas.microsoft.com/office/drawing/2014/main" id="{A48C285D-240B-6543-B58C-9393E95ADA86}"/>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0" name="Picture 9">
            <a:extLst>
              <a:ext uri="{FF2B5EF4-FFF2-40B4-BE49-F238E27FC236}">
                <a16:creationId xmlns:a16="http://schemas.microsoft.com/office/drawing/2014/main" id="{C7017756-D3C7-CE4C-BF58-665275EEB487}"/>
              </a:ext>
            </a:extLst>
          </p:cNvPr>
          <p:cNvPicPr>
            <a:picLocks noChangeAspect="1"/>
          </p:cNvPicPr>
          <p:nvPr userDrawn="1"/>
        </p:nvPicPr>
        <p:blipFill>
          <a:blip r:embed="rId4"/>
          <a:srcRect/>
          <a:stretch/>
        </p:blipFill>
        <p:spPr>
          <a:xfrm>
            <a:off x="531451" y="211967"/>
            <a:ext cx="1468120" cy="1139952"/>
          </a:xfrm>
          <a:prstGeom prst="rect">
            <a:avLst/>
          </a:prstGeom>
        </p:spPr>
      </p:pic>
    </p:spTree>
    <p:extLst>
      <p:ext uri="{BB962C8B-B14F-4D97-AF65-F5344CB8AC3E}">
        <p14:creationId xmlns:p14="http://schemas.microsoft.com/office/powerpoint/2010/main" val="235510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 name="Picture 1">
            <a:extLst>
              <a:ext uri="{FF2B5EF4-FFF2-40B4-BE49-F238E27FC236}">
                <a16:creationId xmlns:a16="http://schemas.microsoft.com/office/drawing/2014/main" id="{E5A4CB03-1AB4-D047-8D7C-47EDD25D64D2}"/>
              </a:ext>
            </a:extLst>
          </p:cNvPr>
          <p:cNvPicPr>
            <a:picLocks noChangeAspect="1"/>
          </p:cNvPicPr>
          <p:nvPr userDrawn="1"/>
        </p:nvPicPr>
        <p:blipFill>
          <a:blip r:embed="rId2"/>
          <a:stretch>
            <a:fillRect/>
          </a:stretch>
        </p:blipFill>
        <p:spPr>
          <a:xfrm>
            <a:off x="5713111" y="169964"/>
            <a:ext cx="3287305" cy="1268030"/>
          </a:xfrm>
          <a:prstGeom prst="rect">
            <a:avLst/>
          </a:prstGeom>
        </p:spPr>
      </p:pic>
      <p:pic>
        <p:nvPicPr>
          <p:cNvPr id="3" name="Picture 2">
            <a:extLst>
              <a:ext uri="{FF2B5EF4-FFF2-40B4-BE49-F238E27FC236}">
                <a16:creationId xmlns:a16="http://schemas.microsoft.com/office/drawing/2014/main" id="{F562B545-4159-034B-AD81-0D666DD6215D}"/>
              </a:ext>
            </a:extLst>
          </p:cNvPr>
          <p:cNvPicPr>
            <a:picLocks noChangeAspect="1"/>
          </p:cNvPicPr>
          <p:nvPr userDrawn="1"/>
        </p:nvPicPr>
        <p:blipFill>
          <a:blip r:embed="rId3"/>
          <a:stretch>
            <a:fillRect/>
          </a:stretch>
        </p:blipFill>
        <p:spPr>
          <a:xfrm>
            <a:off x="5262792" y="5535929"/>
            <a:ext cx="317908" cy="490536"/>
          </a:xfrm>
          <a:prstGeom prst="rect">
            <a:avLst/>
          </a:prstGeom>
        </p:spPr>
      </p:pic>
      <p:pic>
        <p:nvPicPr>
          <p:cNvPr id="4" name="Picture 3">
            <a:extLst>
              <a:ext uri="{FF2B5EF4-FFF2-40B4-BE49-F238E27FC236}">
                <a16:creationId xmlns:a16="http://schemas.microsoft.com/office/drawing/2014/main" id="{0B1CBA22-1462-F749-BF90-7D9A4EBBB5AD}"/>
              </a:ext>
            </a:extLst>
          </p:cNvPr>
          <p:cNvPicPr>
            <a:picLocks noChangeAspect="1"/>
          </p:cNvPicPr>
          <p:nvPr userDrawn="1"/>
        </p:nvPicPr>
        <p:blipFill>
          <a:blip r:embed="rId4"/>
          <a:stretch>
            <a:fillRect/>
          </a:stretch>
        </p:blipFill>
        <p:spPr>
          <a:xfrm>
            <a:off x="4343931" y="5820949"/>
            <a:ext cx="756677" cy="741743"/>
          </a:xfrm>
          <a:prstGeom prst="rect">
            <a:avLst/>
          </a:prstGeom>
        </p:spPr>
      </p:pic>
      <p:pic>
        <p:nvPicPr>
          <p:cNvPr id="15" name="Picture 14">
            <a:extLst>
              <a:ext uri="{FF2B5EF4-FFF2-40B4-BE49-F238E27FC236}">
                <a16:creationId xmlns:a16="http://schemas.microsoft.com/office/drawing/2014/main" id="{52CDE55B-1008-B840-B1D6-CEA4571EB9FC}"/>
              </a:ext>
            </a:extLst>
          </p:cNvPr>
          <p:cNvPicPr>
            <a:picLocks noChangeAspect="1"/>
          </p:cNvPicPr>
          <p:nvPr userDrawn="1"/>
        </p:nvPicPr>
        <p:blipFill>
          <a:blip r:embed="rId3"/>
          <a:stretch>
            <a:fillRect/>
          </a:stretch>
        </p:blipFill>
        <p:spPr>
          <a:xfrm>
            <a:off x="3940312" y="5974237"/>
            <a:ext cx="317908" cy="490536"/>
          </a:xfrm>
          <a:prstGeom prst="rect">
            <a:avLst/>
          </a:prstGeom>
        </p:spPr>
      </p:pic>
      <p:pic>
        <p:nvPicPr>
          <p:cNvPr id="16" name="Picture 15">
            <a:extLst>
              <a:ext uri="{FF2B5EF4-FFF2-40B4-BE49-F238E27FC236}">
                <a16:creationId xmlns:a16="http://schemas.microsoft.com/office/drawing/2014/main" id="{936F31C9-156E-2A4E-BD50-48AA02BFE82B}"/>
              </a:ext>
            </a:extLst>
          </p:cNvPr>
          <p:cNvPicPr>
            <a:picLocks noChangeAspect="1"/>
          </p:cNvPicPr>
          <p:nvPr userDrawn="1"/>
        </p:nvPicPr>
        <p:blipFill>
          <a:blip r:embed="rId3"/>
          <a:stretch>
            <a:fillRect/>
          </a:stretch>
        </p:blipFill>
        <p:spPr>
          <a:xfrm>
            <a:off x="8663837" y="5067394"/>
            <a:ext cx="317908" cy="490536"/>
          </a:xfrm>
          <a:prstGeom prst="rect">
            <a:avLst/>
          </a:prstGeom>
        </p:spPr>
      </p:pic>
      <p:pic>
        <p:nvPicPr>
          <p:cNvPr id="17" name="Picture 16">
            <a:extLst>
              <a:ext uri="{FF2B5EF4-FFF2-40B4-BE49-F238E27FC236}">
                <a16:creationId xmlns:a16="http://schemas.microsoft.com/office/drawing/2014/main" id="{0ADA0333-3FAD-2D4C-8E0B-E7072E28B4DB}"/>
              </a:ext>
            </a:extLst>
          </p:cNvPr>
          <p:cNvPicPr>
            <a:picLocks noChangeAspect="1"/>
          </p:cNvPicPr>
          <p:nvPr userDrawn="1"/>
        </p:nvPicPr>
        <p:blipFill>
          <a:blip r:embed="rId3"/>
          <a:stretch>
            <a:fillRect/>
          </a:stretch>
        </p:blipFill>
        <p:spPr>
          <a:xfrm>
            <a:off x="8182795" y="5575681"/>
            <a:ext cx="317908" cy="490536"/>
          </a:xfrm>
          <a:prstGeom prst="rect">
            <a:avLst/>
          </a:prstGeom>
        </p:spPr>
      </p:pic>
      <p:pic>
        <p:nvPicPr>
          <p:cNvPr id="18" name="Picture 17">
            <a:extLst>
              <a:ext uri="{FF2B5EF4-FFF2-40B4-BE49-F238E27FC236}">
                <a16:creationId xmlns:a16="http://schemas.microsoft.com/office/drawing/2014/main" id="{5FE1F152-8ABC-D64C-A4D5-5029D88BEAFA}"/>
              </a:ext>
            </a:extLst>
          </p:cNvPr>
          <p:cNvPicPr>
            <a:picLocks noChangeAspect="1"/>
          </p:cNvPicPr>
          <p:nvPr userDrawn="1"/>
        </p:nvPicPr>
        <p:blipFill>
          <a:blip r:embed="rId3"/>
          <a:stretch>
            <a:fillRect/>
          </a:stretch>
        </p:blipFill>
        <p:spPr>
          <a:xfrm>
            <a:off x="5054187" y="210194"/>
            <a:ext cx="317908" cy="490536"/>
          </a:xfrm>
          <a:prstGeom prst="rect">
            <a:avLst/>
          </a:prstGeom>
        </p:spPr>
      </p:pic>
      <p:pic>
        <p:nvPicPr>
          <p:cNvPr id="19" name="Picture 18">
            <a:extLst>
              <a:ext uri="{FF2B5EF4-FFF2-40B4-BE49-F238E27FC236}">
                <a16:creationId xmlns:a16="http://schemas.microsoft.com/office/drawing/2014/main" id="{7869D66D-4177-8844-8009-867E2389532C}"/>
              </a:ext>
            </a:extLst>
          </p:cNvPr>
          <p:cNvPicPr>
            <a:picLocks noChangeAspect="1"/>
          </p:cNvPicPr>
          <p:nvPr userDrawn="1"/>
        </p:nvPicPr>
        <p:blipFill>
          <a:blip r:embed="rId4"/>
          <a:stretch>
            <a:fillRect/>
          </a:stretch>
        </p:blipFill>
        <p:spPr>
          <a:xfrm>
            <a:off x="3583414" y="433107"/>
            <a:ext cx="756677" cy="741743"/>
          </a:xfrm>
          <a:prstGeom prst="rect">
            <a:avLst/>
          </a:prstGeom>
        </p:spPr>
      </p:pic>
      <p:pic>
        <p:nvPicPr>
          <p:cNvPr id="5" name="Picture 4">
            <a:extLst>
              <a:ext uri="{FF2B5EF4-FFF2-40B4-BE49-F238E27FC236}">
                <a16:creationId xmlns:a16="http://schemas.microsoft.com/office/drawing/2014/main" id="{9CC510F6-3B05-7A42-A214-E549EE52F9BC}"/>
              </a:ext>
            </a:extLst>
          </p:cNvPr>
          <p:cNvPicPr>
            <a:picLocks noChangeAspect="1"/>
          </p:cNvPicPr>
          <p:nvPr userDrawn="1"/>
        </p:nvPicPr>
        <p:blipFill>
          <a:blip r:embed="rId5"/>
          <a:stretch>
            <a:fillRect/>
          </a:stretch>
        </p:blipFill>
        <p:spPr>
          <a:xfrm rot="19639102">
            <a:off x="274623" y="5387822"/>
            <a:ext cx="576171" cy="1356790"/>
          </a:xfrm>
          <a:prstGeom prst="rect">
            <a:avLst/>
          </a:prstGeom>
        </p:spPr>
      </p:pic>
      <p:pic>
        <p:nvPicPr>
          <p:cNvPr id="21" name="Picture 20">
            <a:extLst>
              <a:ext uri="{FF2B5EF4-FFF2-40B4-BE49-F238E27FC236}">
                <a16:creationId xmlns:a16="http://schemas.microsoft.com/office/drawing/2014/main" id="{7AA80745-E182-E146-B81C-BACB3E6A9812}"/>
              </a:ext>
            </a:extLst>
          </p:cNvPr>
          <p:cNvPicPr>
            <a:picLocks noChangeAspect="1"/>
          </p:cNvPicPr>
          <p:nvPr userDrawn="1"/>
        </p:nvPicPr>
        <p:blipFill>
          <a:blip r:embed="rId6"/>
          <a:srcRect/>
          <a:stretch/>
        </p:blipFill>
        <p:spPr>
          <a:xfrm>
            <a:off x="531451" y="211967"/>
            <a:ext cx="1468120" cy="1139952"/>
          </a:xfrm>
          <a:prstGeom prst="rect">
            <a:avLst/>
          </a:prstGeom>
        </p:spPr>
      </p:pic>
      <p:grpSp>
        <p:nvGrpSpPr>
          <p:cNvPr id="34" name="Group 33">
            <a:extLst>
              <a:ext uri="{FF2B5EF4-FFF2-40B4-BE49-F238E27FC236}">
                <a16:creationId xmlns:a16="http://schemas.microsoft.com/office/drawing/2014/main" id="{4917923E-416A-4848-95AB-F1F72978E19B}"/>
              </a:ext>
            </a:extLst>
          </p:cNvPr>
          <p:cNvGrpSpPr/>
          <p:nvPr userDrawn="1"/>
        </p:nvGrpSpPr>
        <p:grpSpPr>
          <a:xfrm>
            <a:off x="5584614" y="6062644"/>
            <a:ext cx="2939205" cy="764360"/>
            <a:chOff x="5111030" y="6013568"/>
            <a:chExt cx="3366296" cy="875428"/>
          </a:xfrm>
        </p:grpSpPr>
        <p:pic>
          <p:nvPicPr>
            <p:cNvPr id="35" name="Picture 34">
              <a:extLst>
                <a:ext uri="{FF2B5EF4-FFF2-40B4-BE49-F238E27FC236}">
                  <a16:creationId xmlns:a16="http://schemas.microsoft.com/office/drawing/2014/main" id="{56E361B2-198C-464B-9FE2-24D31560DADE}"/>
                </a:ext>
              </a:extLst>
            </p:cNvPr>
            <p:cNvPicPr>
              <a:picLocks noChangeAspect="1"/>
            </p:cNvPicPr>
            <p:nvPr userDrawn="1"/>
          </p:nvPicPr>
          <p:blipFill>
            <a:blip r:embed="rId7"/>
            <a:stretch>
              <a:fillRect/>
            </a:stretch>
          </p:blipFill>
          <p:spPr>
            <a:xfrm>
              <a:off x="5111030" y="6013568"/>
              <a:ext cx="1132907" cy="875428"/>
            </a:xfrm>
            <a:prstGeom prst="rect">
              <a:avLst/>
            </a:prstGeom>
          </p:spPr>
        </p:pic>
        <p:cxnSp>
          <p:nvCxnSpPr>
            <p:cNvPr id="36" name="Straight Connector 35">
              <a:extLst>
                <a:ext uri="{FF2B5EF4-FFF2-40B4-BE49-F238E27FC236}">
                  <a16:creationId xmlns:a16="http://schemas.microsoft.com/office/drawing/2014/main" id="{120C095F-0FC8-1542-9B65-7D56B54ECB23}"/>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7" name="Picture 36">
              <a:extLst>
                <a:ext uri="{FF2B5EF4-FFF2-40B4-BE49-F238E27FC236}">
                  <a16:creationId xmlns:a16="http://schemas.microsoft.com/office/drawing/2014/main" id="{3E397B59-63BF-E344-940D-A53EEA0D7A11}"/>
                </a:ext>
              </a:extLst>
            </p:cNvPr>
            <p:cNvPicPr>
              <a:picLocks noChangeAspect="1"/>
            </p:cNvPicPr>
            <p:nvPr userDrawn="1"/>
          </p:nvPicPr>
          <p:blipFill>
            <a:blip r:embed="rId8"/>
            <a:stretch>
              <a:fillRect/>
            </a:stretch>
          </p:blipFill>
          <p:spPr>
            <a:xfrm>
              <a:off x="6290521" y="6361927"/>
              <a:ext cx="908195" cy="211912"/>
            </a:xfrm>
            <a:prstGeom prst="rect">
              <a:avLst/>
            </a:prstGeom>
          </p:spPr>
        </p:pic>
        <p:cxnSp>
          <p:nvCxnSpPr>
            <p:cNvPr id="38" name="Straight Connector 37">
              <a:extLst>
                <a:ext uri="{FF2B5EF4-FFF2-40B4-BE49-F238E27FC236}">
                  <a16:creationId xmlns:a16="http://schemas.microsoft.com/office/drawing/2014/main" id="{4B5C62A2-BA18-604C-A0AC-6FF0404F221D}"/>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9BCBD97D-02C9-8545-AE0D-A80681251ED3}"/>
                </a:ext>
              </a:extLst>
            </p:cNvPr>
            <p:cNvPicPr>
              <a:picLocks noChangeAspect="1"/>
            </p:cNvPicPr>
            <p:nvPr userDrawn="1"/>
          </p:nvPicPr>
          <p:blipFill>
            <a:blip r:embed="rId9"/>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2805487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81CA5-1996-F646-A3D5-6CE1F7BCAC98}" type="datetimeFigureOut">
              <a:rPr lang="en-US" smtClean="0"/>
              <a:t>9/9/19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8" r:id="rId3"/>
    <p:sldLayoutId id="2147483675" r:id="rId4"/>
    <p:sldLayoutId id="2147483676" r:id="rId5"/>
    <p:sldLayoutId id="2147483672" r:id="rId6"/>
    <p:sldLayoutId id="2147483673" r:id="rId7"/>
    <p:sldLayoutId id="2147483677"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5.emf"/><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8.emf"/></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B8BA66-42D0-2546-B370-D85DCCC5F56F}"/>
              </a:ext>
            </a:extLst>
          </p:cNvPr>
          <p:cNvSpPr/>
          <p:nvPr/>
        </p:nvSpPr>
        <p:spPr>
          <a:xfrm>
            <a:off x="7480299" y="6263029"/>
            <a:ext cx="1455357" cy="439838"/>
          </a:xfrm>
          <a:prstGeom prst="rect">
            <a:avLst/>
          </a:prstGeom>
          <a:solidFill>
            <a:srgbClr val="44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EDA730-A563-0F44-8956-0B66BFE9A4A4}"/>
              </a:ext>
            </a:extLst>
          </p:cNvPr>
          <p:cNvPicPr>
            <a:picLocks noChangeAspect="1"/>
          </p:cNvPicPr>
          <p:nvPr/>
        </p:nvPicPr>
        <p:blipFill>
          <a:blip r:embed="rId4"/>
          <a:stretch>
            <a:fillRect/>
          </a:stretch>
        </p:blipFill>
        <p:spPr>
          <a:xfrm>
            <a:off x="2968644" y="3762103"/>
            <a:ext cx="4456019" cy="3095897"/>
          </a:xfrm>
          <a:prstGeom prst="rect">
            <a:avLst/>
          </a:prstGeom>
        </p:spPr>
      </p:pic>
      <p:sp>
        <p:nvSpPr>
          <p:cNvPr id="6" name="Title 6">
            <a:extLst>
              <a:ext uri="{FF2B5EF4-FFF2-40B4-BE49-F238E27FC236}">
                <a16:creationId xmlns:a16="http://schemas.microsoft.com/office/drawing/2014/main" id="{72FA2AC8-E95C-0948-B6C0-8E1FC48E38BA}"/>
              </a:ext>
            </a:extLst>
          </p:cNvPr>
          <p:cNvSpPr>
            <a:spLocks noGrp="1"/>
          </p:cNvSpPr>
          <p:nvPr>
            <p:ph type="ctrTitle"/>
          </p:nvPr>
        </p:nvSpPr>
        <p:spPr>
          <a:xfrm>
            <a:off x="623814" y="1778400"/>
            <a:ext cx="6856485" cy="721610"/>
          </a:xfrm>
        </p:spPr>
        <p:txBody>
          <a:bodyPr/>
          <a:lstStyle/>
          <a:p>
            <a:r>
              <a:rPr lang="en-US" dirty="0">
                <a:solidFill>
                  <a:schemeClr val="bg1"/>
                </a:solidFill>
              </a:rPr>
              <a:t>Time to Create</a:t>
            </a:r>
          </a:p>
        </p:txBody>
      </p:sp>
      <p:sp>
        <p:nvSpPr>
          <p:cNvPr id="7" name="Title 6">
            <a:extLst>
              <a:ext uri="{FF2B5EF4-FFF2-40B4-BE49-F238E27FC236}">
                <a16:creationId xmlns:a16="http://schemas.microsoft.com/office/drawing/2014/main" id="{C7B55B38-F2C4-BE4F-842B-49038D5182EC}"/>
              </a:ext>
            </a:extLst>
          </p:cNvPr>
          <p:cNvSpPr txBox="1">
            <a:spLocks/>
          </p:cNvSpPr>
          <p:nvPr/>
        </p:nvSpPr>
        <p:spPr>
          <a:xfrm>
            <a:off x="623814" y="2838715"/>
            <a:ext cx="2861399" cy="9233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900" b="0" dirty="0">
                <a:solidFill>
                  <a:schemeClr val="bg1"/>
                </a:solidFill>
              </a:rPr>
              <a:t>Grades 3–5 </a:t>
            </a:r>
            <a:br>
              <a:rPr lang="en-US" sz="2900" b="0" dirty="0">
                <a:solidFill>
                  <a:schemeClr val="bg1"/>
                </a:solidFill>
              </a:rPr>
            </a:br>
            <a:r>
              <a:rPr lang="en-US" sz="2900" b="0" dirty="0">
                <a:solidFill>
                  <a:schemeClr val="bg1"/>
                </a:solidFill>
              </a:rPr>
              <a:t>Digital Lesson</a:t>
            </a:r>
          </a:p>
        </p:txBody>
      </p:sp>
    </p:spTree>
    <p:extLst>
      <p:ext uri="{BB962C8B-B14F-4D97-AF65-F5344CB8AC3E}">
        <p14:creationId xmlns:p14="http://schemas.microsoft.com/office/powerpoint/2010/main" val="388244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57E9F0-340B-EB43-A545-5B065E36A17B}"/>
              </a:ext>
            </a:extLst>
          </p:cNvPr>
          <p:cNvSpPr/>
          <p:nvPr/>
        </p:nvSpPr>
        <p:spPr>
          <a:xfrm>
            <a:off x="6458673"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Content Placeholder 6">
            <a:extLst>
              <a:ext uri="{FF2B5EF4-FFF2-40B4-BE49-F238E27FC236}">
                <a16:creationId xmlns:a16="http://schemas.microsoft.com/office/drawing/2014/main" id="{A0BA9997-F5E7-BE4C-B5E7-0AE464EE6D06}"/>
              </a:ext>
            </a:extLst>
          </p:cNvPr>
          <p:cNvSpPr txBox="1">
            <a:spLocks/>
          </p:cNvSpPr>
          <p:nvPr/>
        </p:nvSpPr>
        <p:spPr>
          <a:xfrm>
            <a:off x="1230259" y="1589683"/>
            <a:ext cx="4283130" cy="418582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i="1" dirty="0">
                <a:solidFill>
                  <a:srgbClr val="005B89"/>
                </a:solidFill>
              </a:rPr>
              <a:t>If you were only one inch tall,</a:t>
            </a:r>
          </a:p>
          <a:p>
            <a:pPr>
              <a:lnSpc>
                <a:spcPct val="100000"/>
              </a:lnSpc>
              <a:spcBef>
                <a:spcPts val="0"/>
              </a:spcBef>
            </a:pPr>
            <a:r>
              <a:rPr lang="en-US" sz="1600" i="1" dirty="0">
                <a:solidFill>
                  <a:srgbClr val="005B89"/>
                </a:solidFill>
              </a:rPr>
              <a:t> you'd ride a worm to school.</a:t>
            </a:r>
          </a:p>
          <a:p>
            <a:pPr>
              <a:lnSpc>
                <a:spcPct val="100000"/>
              </a:lnSpc>
              <a:spcBef>
                <a:spcPts val="0"/>
              </a:spcBef>
            </a:pPr>
            <a:endParaRPr lang="en-US" sz="1600" i="1" dirty="0">
              <a:solidFill>
                <a:srgbClr val="005B89"/>
              </a:solidFill>
            </a:endParaRPr>
          </a:p>
          <a:p>
            <a:pPr>
              <a:lnSpc>
                <a:spcPct val="100000"/>
              </a:lnSpc>
              <a:spcBef>
                <a:spcPts val="0"/>
              </a:spcBef>
            </a:pPr>
            <a:r>
              <a:rPr lang="en-US" sz="1600" i="1" dirty="0">
                <a:solidFill>
                  <a:srgbClr val="005B89"/>
                </a:solidFill>
              </a:rPr>
              <a:t>The teardrop of a crying ant </a:t>
            </a:r>
          </a:p>
          <a:p>
            <a:pPr>
              <a:lnSpc>
                <a:spcPct val="100000"/>
              </a:lnSpc>
              <a:spcBef>
                <a:spcPts val="0"/>
              </a:spcBef>
            </a:pPr>
            <a:r>
              <a:rPr lang="en-US" sz="1600" i="1" dirty="0">
                <a:solidFill>
                  <a:srgbClr val="005B89"/>
                </a:solidFill>
              </a:rPr>
              <a:t>would be your swimming pool.</a:t>
            </a:r>
          </a:p>
          <a:p>
            <a:pPr>
              <a:lnSpc>
                <a:spcPct val="100000"/>
              </a:lnSpc>
              <a:spcBef>
                <a:spcPts val="0"/>
              </a:spcBef>
            </a:pPr>
            <a:endParaRPr lang="en-US" sz="1600" i="1" dirty="0">
              <a:solidFill>
                <a:srgbClr val="005B89"/>
              </a:solidFill>
            </a:endParaRPr>
          </a:p>
          <a:p>
            <a:pPr>
              <a:lnSpc>
                <a:spcPct val="100000"/>
              </a:lnSpc>
              <a:spcBef>
                <a:spcPts val="0"/>
              </a:spcBef>
            </a:pPr>
            <a:r>
              <a:rPr lang="en-US" sz="1600" i="1" dirty="0">
                <a:solidFill>
                  <a:srgbClr val="005B89"/>
                </a:solidFill>
              </a:rPr>
              <a:t>A crumb of cake would be a feast</a:t>
            </a:r>
          </a:p>
          <a:p>
            <a:pPr>
              <a:lnSpc>
                <a:spcPct val="100000"/>
              </a:lnSpc>
              <a:spcBef>
                <a:spcPts val="0"/>
              </a:spcBef>
            </a:pPr>
            <a:r>
              <a:rPr lang="en-US" sz="1600" i="1" dirty="0">
                <a:solidFill>
                  <a:srgbClr val="005B89"/>
                </a:solidFill>
              </a:rPr>
              <a:t>And last you seven days at least,</a:t>
            </a:r>
          </a:p>
          <a:p>
            <a:pPr>
              <a:lnSpc>
                <a:spcPct val="100000"/>
              </a:lnSpc>
              <a:spcBef>
                <a:spcPts val="0"/>
              </a:spcBef>
            </a:pPr>
            <a:r>
              <a:rPr lang="en-US" sz="1600" i="1" dirty="0">
                <a:solidFill>
                  <a:srgbClr val="005B89"/>
                </a:solidFill>
              </a:rPr>
              <a:t>A flea would be a frightening beast</a:t>
            </a:r>
          </a:p>
          <a:p>
            <a:pPr>
              <a:lnSpc>
                <a:spcPct val="100000"/>
              </a:lnSpc>
              <a:spcBef>
                <a:spcPts val="0"/>
              </a:spcBef>
            </a:pPr>
            <a:r>
              <a:rPr lang="en-US" sz="1600" i="1" dirty="0">
                <a:solidFill>
                  <a:srgbClr val="005B89"/>
                </a:solidFill>
              </a:rPr>
              <a:t>If you were one inch tall.</a:t>
            </a:r>
          </a:p>
          <a:p>
            <a:pPr>
              <a:lnSpc>
                <a:spcPct val="100000"/>
              </a:lnSpc>
              <a:spcBef>
                <a:spcPts val="0"/>
              </a:spcBef>
            </a:pPr>
            <a:endParaRPr lang="en-US" sz="1600" i="1" dirty="0">
              <a:solidFill>
                <a:srgbClr val="005B89"/>
              </a:solidFill>
            </a:endParaRPr>
          </a:p>
          <a:p>
            <a:pPr>
              <a:lnSpc>
                <a:spcPct val="100000"/>
              </a:lnSpc>
              <a:spcBef>
                <a:spcPts val="0"/>
              </a:spcBef>
            </a:pPr>
            <a:r>
              <a:rPr lang="en-US" sz="1600" i="1" dirty="0">
                <a:solidFill>
                  <a:srgbClr val="005B89"/>
                </a:solidFill>
              </a:rPr>
              <a:t>If you were only one inch tall, </a:t>
            </a:r>
          </a:p>
          <a:p>
            <a:pPr>
              <a:lnSpc>
                <a:spcPct val="100000"/>
              </a:lnSpc>
              <a:spcBef>
                <a:spcPts val="0"/>
              </a:spcBef>
            </a:pPr>
            <a:r>
              <a:rPr lang="en-US" sz="1600" i="1" dirty="0">
                <a:solidFill>
                  <a:srgbClr val="005B89"/>
                </a:solidFill>
              </a:rPr>
              <a:t>you'd walk beneath the door,</a:t>
            </a:r>
          </a:p>
          <a:p>
            <a:pPr>
              <a:lnSpc>
                <a:spcPct val="100000"/>
              </a:lnSpc>
              <a:spcBef>
                <a:spcPts val="0"/>
              </a:spcBef>
            </a:pPr>
            <a:r>
              <a:rPr lang="en-US" sz="1600" i="1" dirty="0">
                <a:solidFill>
                  <a:srgbClr val="005B89"/>
                </a:solidFill>
              </a:rPr>
              <a:t>And it would take about a month </a:t>
            </a:r>
          </a:p>
          <a:p>
            <a:pPr>
              <a:lnSpc>
                <a:spcPct val="100000"/>
              </a:lnSpc>
              <a:spcBef>
                <a:spcPts val="0"/>
              </a:spcBef>
            </a:pPr>
            <a:r>
              <a:rPr lang="en-US" sz="1600" i="1" dirty="0">
                <a:solidFill>
                  <a:srgbClr val="005B89"/>
                </a:solidFill>
              </a:rPr>
              <a:t>to get down to the store.</a:t>
            </a:r>
          </a:p>
          <a:p>
            <a:pPr>
              <a:lnSpc>
                <a:spcPct val="100000"/>
              </a:lnSpc>
              <a:spcBef>
                <a:spcPts val="0"/>
              </a:spcBef>
            </a:pPr>
            <a:endParaRPr lang="en-US" sz="1600" i="1" dirty="0">
              <a:solidFill>
                <a:srgbClr val="005B89"/>
              </a:solidFill>
            </a:endParaRPr>
          </a:p>
          <a:p>
            <a:pPr>
              <a:lnSpc>
                <a:spcPct val="100000"/>
              </a:lnSpc>
              <a:spcBef>
                <a:spcPts val="0"/>
              </a:spcBef>
            </a:pPr>
            <a:endParaRPr lang="en-US" sz="1600" i="1" dirty="0">
              <a:solidFill>
                <a:srgbClr val="005B89"/>
              </a:solidFill>
            </a:endParaRPr>
          </a:p>
        </p:txBody>
      </p:sp>
      <p:sp>
        <p:nvSpPr>
          <p:cNvPr id="5" name="Rectangle 4">
            <a:extLst>
              <a:ext uri="{FF2B5EF4-FFF2-40B4-BE49-F238E27FC236}">
                <a16:creationId xmlns:a16="http://schemas.microsoft.com/office/drawing/2014/main" id="{3A626153-D3A9-6946-B961-BF162018CA63}"/>
              </a:ext>
            </a:extLst>
          </p:cNvPr>
          <p:cNvSpPr/>
          <p:nvPr/>
        </p:nvSpPr>
        <p:spPr>
          <a:xfrm>
            <a:off x="4653140" y="1589683"/>
            <a:ext cx="5864131" cy="4278093"/>
          </a:xfrm>
          <a:prstGeom prst="rect">
            <a:avLst/>
          </a:prstGeom>
        </p:spPr>
        <p:txBody>
          <a:bodyPr wrap="square">
            <a:spAutoFit/>
          </a:bodyPr>
          <a:lstStyle/>
          <a:p>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A bit of fluff would be your bed,</a:t>
            </a:r>
          </a:p>
          <a:p>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You'd swing upon a spider's thread,</a:t>
            </a:r>
          </a:p>
          <a:p>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And wear a thimble on your head</a:t>
            </a:r>
          </a:p>
          <a:p>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If you were one inch tall.</a:t>
            </a:r>
          </a:p>
          <a:p>
            <a:endPar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You'd surf across the kitchen sink </a:t>
            </a:r>
            <a:b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upon a stick of gum.</a:t>
            </a:r>
          </a:p>
          <a:p>
            <a:endPar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You couldn't hug your mama, </a:t>
            </a:r>
            <a:b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you'd just have to hug her thumb.</a:t>
            </a:r>
          </a:p>
          <a:p>
            <a:endPar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You'd run from people's feet in </a:t>
            </a:r>
            <a:b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fright, </a:t>
            </a:r>
            <a:b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To move a pen would take </a:t>
            </a:r>
            <a:b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all night, (This poem took fourteen </a:t>
            </a:r>
            <a:b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years to write–</a:t>
            </a:r>
            <a:r>
              <a:rPr lang="en-US" sz="1600" i="1" dirty="0" err="1">
                <a:solidFill>
                  <a:srgbClr val="005B89"/>
                </a:solidFill>
                <a:latin typeface="Open Sans" panose="020B0606030504020204" pitchFamily="34" charset="0"/>
                <a:ea typeface="Open Sans" panose="020B0606030504020204" pitchFamily="34" charset="0"/>
                <a:cs typeface="Open Sans" panose="020B0606030504020204" pitchFamily="34" charset="0"/>
              </a:rPr>
              <a:t>'Cause</a:t>
            </a:r>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 I'm just one</a:t>
            </a:r>
            <a:b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16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 inch tall).</a:t>
            </a:r>
          </a:p>
        </p:txBody>
      </p:sp>
      <p:sp>
        <p:nvSpPr>
          <p:cNvPr id="6" name="Title 1">
            <a:extLst>
              <a:ext uri="{FF2B5EF4-FFF2-40B4-BE49-F238E27FC236}">
                <a16:creationId xmlns:a16="http://schemas.microsoft.com/office/drawing/2014/main" id="{9E1BB8AE-418C-5F45-99A0-645EFA399242}"/>
              </a:ext>
            </a:extLst>
          </p:cNvPr>
          <p:cNvSpPr txBox="1">
            <a:spLocks/>
          </p:cNvSpPr>
          <p:nvPr/>
        </p:nvSpPr>
        <p:spPr>
          <a:xfrm>
            <a:off x="1669931" y="1001806"/>
            <a:ext cx="11371315" cy="127514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800" i="1" dirty="0"/>
              <a:t>One Inch Tall </a:t>
            </a:r>
            <a:r>
              <a:rPr lang="en-US" sz="2800" dirty="0"/>
              <a:t>by Shel Silverstein</a:t>
            </a:r>
          </a:p>
        </p:txBody>
      </p:sp>
      <p:pic>
        <p:nvPicPr>
          <p:cNvPr id="2" name="Picture 1">
            <a:extLst>
              <a:ext uri="{FF2B5EF4-FFF2-40B4-BE49-F238E27FC236}">
                <a16:creationId xmlns:a16="http://schemas.microsoft.com/office/drawing/2014/main" id="{F412183A-CF52-3541-ABDD-6264860FBA1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17487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280687" y="1591875"/>
            <a:ext cx="2254695" cy="764360"/>
          </a:xfrm>
        </p:spPr>
        <p:txBody>
          <a:bodyPr>
            <a:noAutofit/>
          </a:bodyPr>
          <a:lstStyle/>
          <a:p>
            <a:r>
              <a:rPr lang="en-US" dirty="0"/>
              <a:t> I see…</a:t>
            </a:r>
            <a:endParaRPr lang="de-DE" dirty="0"/>
          </a:p>
        </p:txBody>
      </p:sp>
      <p:sp>
        <p:nvSpPr>
          <p:cNvPr id="6" name="Title 1">
            <a:extLst>
              <a:ext uri="{FF2B5EF4-FFF2-40B4-BE49-F238E27FC236}">
                <a16:creationId xmlns:a16="http://schemas.microsoft.com/office/drawing/2014/main" id="{739B193C-E2BE-3948-8BE9-CE92D94D65B5}"/>
              </a:ext>
            </a:extLst>
          </p:cNvPr>
          <p:cNvSpPr txBox="1">
            <a:spLocks/>
          </p:cNvSpPr>
          <p:nvPr/>
        </p:nvSpPr>
        <p:spPr>
          <a:xfrm>
            <a:off x="2250972" y="1591875"/>
            <a:ext cx="8770716" cy="7643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I feel…  I think…</a:t>
            </a:r>
            <a:endParaRPr lang="de-DE" dirty="0"/>
          </a:p>
        </p:txBody>
      </p:sp>
    </p:spTree>
    <p:extLst>
      <p:ext uri="{BB962C8B-B14F-4D97-AF65-F5344CB8AC3E}">
        <p14:creationId xmlns:p14="http://schemas.microsoft.com/office/powerpoint/2010/main" val="158232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3">
            <a:extLst>
              <a:ext uri="{FF2B5EF4-FFF2-40B4-BE49-F238E27FC236}">
                <a16:creationId xmlns:a16="http://schemas.microsoft.com/office/drawing/2014/main" id="{4278126C-A9DC-E945-B419-C3CE86785D9D}"/>
              </a:ext>
            </a:extLst>
          </p:cNvPr>
          <p:cNvPicPr>
            <a:picLocks noChangeAspect="1"/>
          </p:cNvPicPr>
          <p:nvPr/>
        </p:nvPicPr>
        <p:blipFill rotWithShape="1">
          <a:blip r:embed="rId3"/>
          <a:srcRect l="28449" t="9923" r="21675"/>
          <a:stretch/>
        </p:blipFill>
        <p:spPr>
          <a:xfrm>
            <a:off x="546754" y="1762813"/>
            <a:ext cx="3475224" cy="3530612"/>
          </a:xfrm>
          <a:prstGeom prst="rect">
            <a:avLst/>
          </a:prstGeom>
        </p:spPr>
      </p:pic>
      <p:pic>
        <p:nvPicPr>
          <p:cNvPr id="6" name="Picture 5">
            <a:extLst>
              <a:ext uri="{FF2B5EF4-FFF2-40B4-BE49-F238E27FC236}">
                <a16:creationId xmlns:a16="http://schemas.microsoft.com/office/drawing/2014/main" id="{D333DA2E-9D7C-B14B-A345-123FDF1CE667}"/>
              </a:ext>
            </a:extLst>
          </p:cNvPr>
          <p:cNvPicPr>
            <a:picLocks noChangeAspect="1"/>
          </p:cNvPicPr>
          <p:nvPr/>
        </p:nvPicPr>
        <p:blipFill rotWithShape="1">
          <a:blip r:embed="rId4"/>
          <a:srcRect l="50753" t="9553" r="941"/>
          <a:stretch/>
        </p:blipFill>
        <p:spPr>
          <a:xfrm>
            <a:off x="4270443" y="1762813"/>
            <a:ext cx="3352264" cy="3530612"/>
          </a:xfrm>
          <a:prstGeom prst="rect">
            <a:avLst/>
          </a:prstGeom>
        </p:spPr>
      </p:pic>
    </p:spTree>
    <p:extLst>
      <p:ext uri="{BB962C8B-B14F-4D97-AF65-F5344CB8AC3E}">
        <p14:creationId xmlns:p14="http://schemas.microsoft.com/office/powerpoint/2010/main" val="191216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874EC5-6E8E-714A-8842-85E3385C67B3}"/>
              </a:ext>
            </a:extLst>
          </p:cNvPr>
          <p:cNvSpPr/>
          <p:nvPr/>
        </p:nvSpPr>
        <p:spPr>
          <a:xfrm>
            <a:off x="471889" y="1587548"/>
            <a:ext cx="6543273" cy="1569660"/>
          </a:xfrm>
          <a:prstGeom prst="rect">
            <a:avLst/>
          </a:prstGeom>
        </p:spPr>
        <p:txBody>
          <a:bodyPr wrap="square">
            <a:spAutoFit/>
          </a:body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I understand others are unique. </a:t>
            </a:r>
          </a:p>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I want to learn more about everyone I meet. </a:t>
            </a:r>
          </a:p>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I want to step into their </a:t>
            </a:r>
            <a:r>
              <a:rPr lang="en-US" sz="24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SHOES</a:t>
            </a: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p>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and see what they are going through.</a:t>
            </a:r>
          </a:p>
        </p:txBody>
      </p:sp>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13625" y="1591875"/>
            <a:ext cx="8770716" cy="764360"/>
          </a:xfrm>
        </p:spPr>
        <p:txBody>
          <a:bodyPr>
            <a:noAutofit/>
          </a:bodyPr>
          <a:lstStyle/>
          <a:p>
            <a:r>
              <a:rPr lang="en-US" dirty="0"/>
              <a:t>Step into their </a:t>
            </a:r>
            <a:r>
              <a:rPr lang="en-US" dirty="0">
                <a:solidFill>
                  <a:srgbClr val="27C6B3"/>
                </a:solidFill>
              </a:rPr>
              <a:t>SHOES</a:t>
            </a:r>
            <a:endParaRPr lang="de-DE" dirty="0">
              <a:solidFill>
                <a:srgbClr val="27C6B3"/>
              </a:solidFill>
            </a:endParaRPr>
          </a:p>
        </p:txBody>
      </p:sp>
      <p:sp>
        <p:nvSpPr>
          <p:cNvPr id="4" name="TextBox 3">
            <a:extLst>
              <a:ext uri="{FF2B5EF4-FFF2-40B4-BE49-F238E27FC236}">
                <a16:creationId xmlns:a16="http://schemas.microsoft.com/office/drawing/2014/main" id="{6199C4DA-3C48-0F41-9C1F-2CCD065FF496}"/>
              </a:ext>
            </a:extLst>
          </p:cNvPr>
          <p:cNvSpPr txBox="1"/>
          <p:nvPr/>
        </p:nvSpPr>
        <p:spPr>
          <a:xfrm>
            <a:off x="537882" y="2315894"/>
            <a:ext cx="3550024" cy="4370427"/>
          </a:xfrm>
          <a:prstGeom prst="rect">
            <a:avLst/>
          </a:prstGeom>
          <a:noFill/>
        </p:spPr>
        <p:txBody>
          <a:bodyPr wrap="square" rtlCol="0">
            <a:spAutoFit/>
          </a:bodyPr>
          <a:lstStyle/>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S</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ound of voice</a:t>
            </a:r>
          </a:p>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H</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ow</a:t>
            </a: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they act</a:t>
            </a:r>
          </a:p>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O</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uter appearance</a:t>
            </a:r>
          </a:p>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E</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xpression on face</a:t>
            </a:r>
          </a:p>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S</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urroundings</a:t>
            </a:r>
          </a:p>
          <a:p>
            <a:endParaRPr lang="de-DE"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Group 14">
            <a:extLst>
              <a:ext uri="{FF2B5EF4-FFF2-40B4-BE49-F238E27FC236}">
                <a16:creationId xmlns:a16="http://schemas.microsoft.com/office/drawing/2014/main" id="{3BF6F575-6D9B-D54E-A1F4-D085317DC22F}"/>
              </a:ext>
            </a:extLst>
          </p:cNvPr>
          <p:cNvGrpSpPr/>
          <p:nvPr/>
        </p:nvGrpSpPr>
        <p:grpSpPr>
          <a:xfrm>
            <a:off x="4330122" y="2485586"/>
            <a:ext cx="4314643" cy="2152831"/>
            <a:chOff x="546754" y="1762813"/>
            <a:chExt cx="7075953" cy="3530612"/>
          </a:xfrm>
        </p:grpSpPr>
        <p:pic>
          <p:nvPicPr>
            <p:cNvPr id="16" name="Picture 15">
              <a:extLst>
                <a:ext uri="{FF2B5EF4-FFF2-40B4-BE49-F238E27FC236}">
                  <a16:creationId xmlns:a16="http://schemas.microsoft.com/office/drawing/2014/main" id="{1FDC2855-9203-2245-8044-A7FEC7FBC901}"/>
                </a:ext>
              </a:extLst>
            </p:cNvPr>
            <p:cNvPicPr>
              <a:picLocks noChangeAspect="1"/>
            </p:cNvPicPr>
            <p:nvPr/>
          </p:nvPicPr>
          <p:blipFill rotWithShape="1">
            <a:blip r:embed="rId3"/>
            <a:srcRect l="28449" t="9923" r="21675"/>
            <a:stretch/>
          </p:blipFill>
          <p:spPr>
            <a:xfrm>
              <a:off x="546754" y="1762813"/>
              <a:ext cx="3475224" cy="3530612"/>
            </a:xfrm>
            <a:prstGeom prst="rect">
              <a:avLst/>
            </a:prstGeom>
          </p:spPr>
        </p:pic>
        <p:pic>
          <p:nvPicPr>
            <p:cNvPr id="17" name="Picture 16">
              <a:extLst>
                <a:ext uri="{FF2B5EF4-FFF2-40B4-BE49-F238E27FC236}">
                  <a16:creationId xmlns:a16="http://schemas.microsoft.com/office/drawing/2014/main" id="{A3434862-7B7E-4841-9675-885CA43AEAD8}"/>
                </a:ext>
              </a:extLst>
            </p:cNvPr>
            <p:cNvPicPr>
              <a:picLocks noChangeAspect="1"/>
            </p:cNvPicPr>
            <p:nvPr/>
          </p:nvPicPr>
          <p:blipFill rotWithShape="1">
            <a:blip r:embed="rId4"/>
            <a:srcRect l="50753" t="9553" r="941"/>
            <a:stretch/>
          </p:blipFill>
          <p:spPr>
            <a:xfrm>
              <a:off x="4270443" y="1762813"/>
              <a:ext cx="3352264" cy="3530612"/>
            </a:xfrm>
            <a:prstGeom prst="rect">
              <a:avLst/>
            </a:prstGeom>
          </p:spPr>
        </p:pic>
      </p:grpSp>
    </p:spTree>
    <p:extLst>
      <p:ext uri="{BB962C8B-B14F-4D97-AF65-F5344CB8AC3E}">
        <p14:creationId xmlns:p14="http://schemas.microsoft.com/office/powerpoint/2010/main" val="202534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500"/>
                                        <p:tgtEl>
                                          <p:spTgt spid="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fade">
                                      <p:cBhvr>
                                        <p:cTn id="4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13625" y="1591875"/>
            <a:ext cx="8770716" cy="764360"/>
          </a:xfrm>
        </p:spPr>
        <p:txBody>
          <a:bodyPr>
            <a:noAutofit/>
          </a:bodyPr>
          <a:lstStyle/>
          <a:p>
            <a:r>
              <a:rPr lang="en-US" dirty="0"/>
              <a:t>Step into their </a:t>
            </a:r>
            <a:r>
              <a:rPr lang="en-US" dirty="0">
                <a:solidFill>
                  <a:srgbClr val="27C6B3"/>
                </a:solidFill>
              </a:rPr>
              <a:t>SHOES</a:t>
            </a:r>
            <a:endParaRPr lang="de-DE" dirty="0">
              <a:solidFill>
                <a:srgbClr val="27C6B3"/>
              </a:solidFill>
            </a:endParaRPr>
          </a:p>
        </p:txBody>
      </p:sp>
      <p:pic>
        <p:nvPicPr>
          <p:cNvPr id="6" name="Picture 5">
            <a:extLst>
              <a:ext uri="{FF2B5EF4-FFF2-40B4-BE49-F238E27FC236}">
                <a16:creationId xmlns:a16="http://schemas.microsoft.com/office/drawing/2014/main" id="{692D1D42-9D2A-3D45-9392-3684E8F7D7D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26831" y="2529860"/>
            <a:ext cx="3071677" cy="3975111"/>
          </a:xfrm>
          <a:prstGeom prst="rect">
            <a:avLst/>
          </a:prstGeom>
          <a:ln w="9525">
            <a:solidFill>
              <a:schemeClr val="bg1">
                <a:lumMod val="65000"/>
              </a:schemeClr>
            </a:solidFill>
          </a:ln>
          <a:effectLst/>
          <a:scene3d>
            <a:camera prst="orthographicFront">
              <a:rot lat="0" lon="0" rev="0"/>
            </a:camera>
            <a:lightRig rig="contrasting" dir="t">
              <a:rot lat="0" lon="0" rev="1500000"/>
            </a:lightRig>
          </a:scene3d>
          <a:sp3d prstMaterial="metal">
            <a:bevelT w="88900" h="88900"/>
          </a:sp3d>
        </p:spPr>
      </p:pic>
      <p:sp>
        <p:nvSpPr>
          <p:cNvPr id="5" name="TextBox 4">
            <a:extLst>
              <a:ext uri="{FF2B5EF4-FFF2-40B4-BE49-F238E27FC236}">
                <a16:creationId xmlns:a16="http://schemas.microsoft.com/office/drawing/2014/main" id="{67D62D04-2C02-394F-9401-687451B121B9}"/>
              </a:ext>
            </a:extLst>
          </p:cNvPr>
          <p:cNvSpPr txBox="1"/>
          <p:nvPr/>
        </p:nvSpPr>
        <p:spPr>
          <a:xfrm>
            <a:off x="537882" y="2315894"/>
            <a:ext cx="3550024" cy="4370427"/>
          </a:xfrm>
          <a:prstGeom prst="rect">
            <a:avLst/>
          </a:prstGeom>
          <a:noFill/>
        </p:spPr>
        <p:txBody>
          <a:bodyPr wrap="square" rtlCol="0">
            <a:spAutoFit/>
          </a:bodyPr>
          <a:lstStyle/>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S</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ound of voice</a:t>
            </a:r>
          </a:p>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H</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ow</a:t>
            </a: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they act</a:t>
            </a:r>
          </a:p>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O</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uter appearance</a:t>
            </a:r>
          </a:p>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E</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xpression on face</a:t>
            </a:r>
          </a:p>
          <a:p>
            <a:r>
              <a:rPr lang="en-US" sz="5000" dirty="0">
                <a:solidFill>
                  <a:srgbClr val="27C6B3"/>
                </a:solidFill>
                <a:latin typeface="Open Sans" panose="020B0606030504020204" pitchFamily="34" charset="0"/>
                <a:ea typeface="Open Sans" panose="020B0606030504020204" pitchFamily="34" charset="0"/>
                <a:cs typeface="Open Sans" panose="020B0606030504020204" pitchFamily="34" charset="0"/>
              </a:rPr>
              <a:t>S</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urroundings</a:t>
            </a:r>
          </a:p>
          <a:p>
            <a:endParaRPr lang="de-DE"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6998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oup 14">
            <a:extLst>
              <a:ext uri="{FF2B5EF4-FFF2-40B4-BE49-F238E27FC236}">
                <a16:creationId xmlns:a16="http://schemas.microsoft.com/office/drawing/2014/main" id="{4C88839C-8EFF-5F4A-AB10-10FBD799F9F1}"/>
              </a:ext>
            </a:extLst>
          </p:cNvPr>
          <p:cNvGrpSpPr/>
          <p:nvPr/>
        </p:nvGrpSpPr>
        <p:grpSpPr>
          <a:xfrm>
            <a:off x="843080" y="3179779"/>
            <a:ext cx="8193344" cy="960106"/>
            <a:chOff x="843080" y="3179779"/>
            <a:chExt cx="8193344" cy="960106"/>
          </a:xfrm>
        </p:grpSpPr>
        <p:sp>
          <p:nvSpPr>
            <p:cNvPr id="9" name="Rectangle 8">
              <a:extLst>
                <a:ext uri="{FF2B5EF4-FFF2-40B4-BE49-F238E27FC236}">
                  <a16:creationId xmlns:a16="http://schemas.microsoft.com/office/drawing/2014/main" id="{B1E5494E-9AC0-164D-BF1F-191339E65FDF}"/>
                </a:ext>
              </a:extLst>
            </p:cNvPr>
            <p:cNvSpPr/>
            <p:nvPr/>
          </p:nvSpPr>
          <p:spPr>
            <a:xfrm>
              <a:off x="843080" y="3429000"/>
              <a:ext cx="8193344" cy="461665"/>
            </a:xfrm>
            <a:prstGeom prst="rect">
              <a:avLst/>
            </a:prstGeom>
          </p:spPr>
          <p:txBody>
            <a:bodyPr wrap="square">
              <a:spAutoFit/>
            </a:body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has someone stepped into your                    ? </a:t>
              </a:r>
              <a:endParaRPr lang="de-DE"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D1739906-2F3E-7C4B-BA39-957C4D31D018}"/>
                </a:ext>
              </a:extLst>
            </p:cNvPr>
            <p:cNvPicPr>
              <a:picLocks noChangeAspect="1"/>
            </p:cNvPicPr>
            <p:nvPr/>
          </p:nvPicPr>
          <p:blipFill>
            <a:blip r:embed="rId3"/>
            <a:stretch>
              <a:fillRect/>
            </a:stretch>
          </p:blipFill>
          <p:spPr>
            <a:xfrm>
              <a:off x="6490744" y="3179779"/>
              <a:ext cx="1238847" cy="960106"/>
            </a:xfrm>
            <a:prstGeom prst="rect">
              <a:avLst/>
            </a:prstGeom>
          </p:spPr>
        </p:pic>
      </p:grpSp>
      <p:grpSp>
        <p:nvGrpSpPr>
          <p:cNvPr id="10" name="Group 9">
            <a:extLst>
              <a:ext uri="{FF2B5EF4-FFF2-40B4-BE49-F238E27FC236}">
                <a16:creationId xmlns:a16="http://schemas.microsoft.com/office/drawing/2014/main" id="{46FFBAFD-4C34-0246-9B4A-8B063BB29FC5}"/>
              </a:ext>
            </a:extLst>
          </p:cNvPr>
          <p:cNvGrpSpPr/>
          <p:nvPr/>
        </p:nvGrpSpPr>
        <p:grpSpPr>
          <a:xfrm>
            <a:off x="748950" y="3285003"/>
            <a:ext cx="8193344" cy="1211324"/>
            <a:chOff x="748950" y="4690127"/>
            <a:chExt cx="8193344" cy="1211324"/>
          </a:xfrm>
        </p:grpSpPr>
        <p:pic>
          <p:nvPicPr>
            <p:cNvPr id="13" name="Picture 12">
              <a:extLst>
                <a:ext uri="{FF2B5EF4-FFF2-40B4-BE49-F238E27FC236}">
                  <a16:creationId xmlns:a16="http://schemas.microsoft.com/office/drawing/2014/main" id="{94D9ACFF-6D8C-4F49-A9CE-C6635DD055E4}"/>
                </a:ext>
              </a:extLst>
            </p:cNvPr>
            <p:cNvPicPr>
              <a:picLocks noChangeAspect="1"/>
            </p:cNvPicPr>
            <p:nvPr/>
          </p:nvPicPr>
          <p:blipFill>
            <a:blip r:embed="rId3"/>
            <a:stretch>
              <a:fillRect/>
            </a:stretch>
          </p:blipFill>
          <p:spPr>
            <a:xfrm>
              <a:off x="977450" y="4941345"/>
              <a:ext cx="1238847" cy="960106"/>
            </a:xfrm>
            <a:prstGeom prst="rect">
              <a:avLst/>
            </a:prstGeom>
          </p:spPr>
        </p:pic>
        <p:sp>
          <p:nvSpPr>
            <p:cNvPr id="12" name="Rectangle 11">
              <a:extLst>
                <a:ext uri="{FF2B5EF4-FFF2-40B4-BE49-F238E27FC236}">
                  <a16:creationId xmlns:a16="http://schemas.microsoft.com/office/drawing/2014/main" id="{2A8CE4DB-B7E4-D447-A6DD-CC509A17B2B3}"/>
                </a:ext>
              </a:extLst>
            </p:cNvPr>
            <p:cNvSpPr/>
            <p:nvPr/>
          </p:nvSpPr>
          <p:spPr>
            <a:xfrm>
              <a:off x="748950" y="4690127"/>
              <a:ext cx="8193344" cy="830997"/>
            </a:xfrm>
            <a:prstGeom prst="rect">
              <a:avLst/>
            </a:prstGeom>
          </p:spPr>
          <p:txBody>
            <a:bodyPr wrap="square">
              <a:spAutoFit/>
            </a:body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a:t>
              </a:r>
              <a: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should</a:t>
              </a: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 you have stepped into someone else’s</a:t>
              </a:r>
            </a:p>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                    but didn’t?                                  </a:t>
              </a:r>
            </a:p>
          </p:txBody>
        </p:sp>
      </p:grpSp>
      <p:sp>
        <p:nvSpPr>
          <p:cNvPr id="21" name="Rectangle 20">
            <a:extLst>
              <a:ext uri="{FF2B5EF4-FFF2-40B4-BE49-F238E27FC236}">
                <a16:creationId xmlns:a16="http://schemas.microsoft.com/office/drawing/2014/main" id="{3FD14E97-482C-E946-BD4C-C126069D0CB5}"/>
              </a:ext>
            </a:extLst>
          </p:cNvPr>
          <p:cNvSpPr/>
          <p:nvPr/>
        </p:nvSpPr>
        <p:spPr>
          <a:xfrm>
            <a:off x="104989" y="2704637"/>
            <a:ext cx="8290061" cy="1964833"/>
          </a:xfrm>
          <a:prstGeom prst="rect">
            <a:avLst/>
          </a:prstGeom>
        </p:spPr>
        <p:txBody>
          <a:bodyPr wrap="square">
            <a:spAutoFit/>
          </a:bodyPr>
          <a:lstStyle/>
          <a:p>
            <a:pPr marR="0" lvl="2">
              <a:lnSpc>
                <a:spcPct val="107000"/>
              </a:lnSpc>
              <a:spcBef>
                <a:spcPts val="0"/>
              </a:spcBef>
              <a:spcAft>
                <a:spcPts val="0"/>
              </a:spcAft>
            </a:pP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My </a:t>
            </a:r>
            <a:r>
              <a:rPr lang="en-US" sz="2400" b="1" dirty="0">
                <a:solidFill>
                  <a:srgbClr val="27C6B3"/>
                </a:solidFill>
                <a:latin typeface="Open Sans" panose="020B0606030504020204" pitchFamily="34" charset="0"/>
                <a:ea typeface="Open Sans" panose="020B0606030504020204" pitchFamily="34" charset="0"/>
                <a:cs typeface="Open Sans" panose="020B0606030504020204" pitchFamily="34" charset="0"/>
              </a:rPr>
              <a:t>SHOES</a:t>
            </a: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 Goal:</a:t>
            </a:r>
          </a:p>
          <a:p>
            <a:pPr marR="0" lvl="2">
              <a:spcBef>
                <a:spcPts val="0"/>
              </a:spcBef>
              <a:spcAft>
                <a:spcPts val="0"/>
              </a:spcAft>
            </a:pP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I will step into someone else’s shoes the next time ________________________________________. </a:t>
            </a: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I will step into their shoes by _________________.</a:t>
            </a:r>
          </a:p>
        </p:txBody>
      </p:sp>
      <p:sp>
        <p:nvSpPr>
          <p:cNvPr id="26" name="TextBox 25">
            <a:extLst>
              <a:ext uri="{FF2B5EF4-FFF2-40B4-BE49-F238E27FC236}">
                <a16:creationId xmlns:a16="http://schemas.microsoft.com/office/drawing/2014/main" id="{D3F12B6B-21AF-4E48-B4A4-74774F917F7A}"/>
              </a:ext>
            </a:extLst>
          </p:cNvPr>
          <p:cNvSpPr txBox="1"/>
          <p:nvPr/>
        </p:nvSpPr>
        <p:spPr>
          <a:xfrm>
            <a:off x="9776012" y="2447365"/>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205513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C923E40-414C-E944-A831-6345FED67937}"/>
              </a:ext>
            </a:extLst>
          </p:cNvPr>
          <p:cNvSpPr>
            <a:spLocks noGrp="1"/>
          </p:cNvSpPr>
          <p:nvPr>
            <p:ph type="subTitle" idx="1"/>
          </p:nvPr>
        </p:nvSpPr>
        <p:spPr>
          <a:xfrm>
            <a:off x="462986" y="1965650"/>
            <a:ext cx="3483979" cy="3648070"/>
          </a:xfrm>
        </p:spPr>
        <p:txBody>
          <a:bodyPr>
            <a:normAutofit/>
          </a:bodyPr>
          <a:lstStyle/>
          <a:p>
            <a:r>
              <a:rPr lang="en-US" sz="2200" i="1" dirty="0">
                <a:solidFill>
                  <a:srgbClr val="005B89"/>
                </a:solidFill>
              </a:rPr>
              <a:t>I understand others are unique. </a:t>
            </a:r>
          </a:p>
          <a:p>
            <a:r>
              <a:rPr lang="en-US" sz="2200" i="1" dirty="0">
                <a:solidFill>
                  <a:srgbClr val="005B89"/>
                </a:solidFill>
              </a:rPr>
              <a:t>I want to learn more about everyone I meet.</a:t>
            </a:r>
          </a:p>
          <a:p>
            <a:r>
              <a:rPr lang="en-US" sz="2200" i="1" dirty="0">
                <a:solidFill>
                  <a:srgbClr val="005B89"/>
                </a:solidFill>
              </a:rPr>
              <a:t>I want to step into their shoes </a:t>
            </a:r>
          </a:p>
          <a:p>
            <a:r>
              <a:rPr lang="en-US" sz="2200" i="1" dirty="0">
                <a:solidFill>
                  <a:srgbClr val="005B89"/>
                </a:solidFill>
              </a:rPr>
              <a:t>and see what they are going through.</a:t>
            </a:r>
          </a:p>
          <a:p>
            <a:endParaRPr lang="de-DE" sz="2200" i="1" dirty="0">
              <a:solidFill>
                <a:srgbClr val="005B89"/>
              </a:solidFill>
            </a:endParaRPr>
          </a:p>
        </p:txBody>
      </p:sp>
      <p:pic>
        <p:nvPicPr>
          <p:cNvPr id="9" name="Picture 8">
            <a:extLst>
              <a:ext uri="{FF2B5EF4-FFF2-40B4-BE49-F238E27FC236}">
                <a16:creationId xmlns:a16="http://schemas.microsoft.com/office/drawing/2014/main" id="{505E7292-365B-0A44-9FEF-4E940AE7B3D9}"/>
              </a:ext>
            </a:extLst>
          </p:cNvPr>
          <p:cNvPicPr>
            <a:picLocks noChangeAspect="1"/>
          </p:cNvPicPr>
          <p:nvPr/>
        </p:nvPicPr>
        <p:blipFill>
          <a:blip r:embed="rId3"/>
          <a:srcRect/>
          <a:stretch/>
        </p:blipFill>
        <p:spPr>
          <a:xfrm>
            <a:off x="4014201" y="2069894"/>
            <a:ext cx="4597363" cy="3064908"/>
          </a:xfrm>
          <a:prstGeom prst="rect">
            <a:avLst/>
          </a:prstGeom>
        </p:spPr>
      </p:pic>
    </p:spTree>
    <p:extLst>
      <p:ext uri="{BB962C8B-B14F-4D97-AF65-F5344CB8AC3E}">
        <p14:creationId xmlns:p14="http://schemas.microsoft.com/office/powerpoint/2010/main" val="3610197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376021-64C2-8F4D-B7E5-F6447AD75A7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3">
            <a:extLst>
              <a:ext uri="{FF2B5EF4-FFF2-40B4-BE49-F238E27FC236}">
                <a16:creationId xmlns:a16="http://schemas.microsoft.com/office/drawing/2014/main" id="{ADB15601-504E-FC47-A98D-0D31FA4FE038}"/>
              </a:ext>
            </a:extLst>
          </p:cNvPr>
          <p:cNvPicPr>
            <a:picLocks noChangeAspect="1"/>
          </p:cNvPicPr>
          <p:nvPr/>
        </p:nvPicPr>
        <p:blipFill>
          <a:blip r:embed="rId3"/>
          <a:stretch>
            <a:fillRect/>
          </a:stretch>
        </p:blipFill>
        <p:spPr>
          <a:xfrm>
            <a:off x="2564606" y="2531768"/>
            <a:ext cx="4014788" cy="2388452"/>
          </a:xfrm>
          <a:prstGeom prst="rect">
            <a:avLst/>
          </a:prstGeom>
        </p:spPr>
      </p:pic>
    </p:spTree>
    <p:extLst>
      <p:ext uri="{BB962C8B-B14F-4D97-AF65-F5344CB8AC3E}">
        <p14:creationId xmlns:p14="http://schemas.microsoft.com/office/powerpoint/2010/main" val="3721201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6D036AE-20B8-A945-83DB-03810E3D40D8}"/>
              </a:ext>
            </a:extLst>
          </p:cNvPr>
          <p:cNvSpPr txBox="1"/>
          <p:nvPr/>
        </p:nvSpPr>
        <p:spPr>
          <a:xfrm>
            <a:off x="1078065" y="4835859"/>
            <a:ext cx="7037407" cy="1046440"/>
          </a:xfrm>
          <a:prstGeom prst="rect">
            <a:avLst/>
          </a:prstGeom>
          <a:noFill/>
        </p:spPr>
        <p:txBody>
          <a:bodyPr wrap="square" rtlCol="0">
            <a:spAutoFit/>
          </a:bodyPr>
          <a:lstStyle/>
          <a:p>
            <a:pPr algn="ctr"/>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am a friend. I support and trust. </a:t>
            </a:r>
            <a:b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Working together is a must.</a:t>
            </a:r>
          </a:p>
          <a:p>
            <a:pPr algn="ctr"/>
            <a:endParaRPr lang="de-DE" dirty="0"/>
          </a:p>
        </p:txBody>
      </p:sp>
      <p:pic>
        <p:nvPicPr>
          <p:cNvPr id="25" name="Picture 24">
            <a:extLst>
              <a:ext uri="{FF2B5EF4-FFF2-40B4-BE49-F238E27FC236}">
                <a16:creationId xmlns:a16="http://schemas.microsoft.com/office/drawing/2014/main" id="{E9EE2851-099A-274E-BBFD-50AF8B5F9E0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29468" y="2237783"/>
            <a:ext cx="2559352" cy="1882806"/>
          </a:xfrm>
          <a:prstGeom prst="rect">
            <a:avLst/>
          </a:prstGeom>
        </p:spPr>
      </p:pic>
      <p:pic>
        <p:nvPicPr>
          <p:cNvPr id="28" name="Picture 27">
            <a:extLst>
              <a:ext uri="{FF2B5EF4-FFF2-40B4-BE49-F238E27FC236}">
                <a16:creationId xmlns:a16="http://schemas.microsoft.com/office/drawing/2014/main" id="{380098D9-F370-4843-945D-607F521B974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265680" y="2251279"/>
            <a:ext cx="2662178" cy="1869310"/>
          </a:xfrm>
          <a:prstGeom prst="rect">
            <a:avLst/>
          </a:prstGeom>
        </p:spPr>
      </p:pic>
      <p:pic>
        <p:nvPicPr>
          <p:cNvPr id="31" name="Picture 30">
            <a:extLst>
              <a:ext uri="{FF2B5EF4-FFF2-40B4-BE49-F238E27FC236}">
                <a16:creationId xmlns:a16="http://schemas.microsoft.com/office/drawing/2014/main" id="{F68F97FB-2DF4-0F4E-B4E2-928631FA211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104719" y="2251280"/>
            <a:ext cx="2504998" cy="1869310"/>
          </a:xfrm>
          <a:prstGeom prst="rect">
            <a:avLst/>
          </a:prstGeom>
        </p:spPr>
      </p:pic>
    </p:spTree>
    <p:extLst>
      <p:ext uri="{BB962C8B-B14F-4D97-AF65-F5344CB8AC3E}">
        <p14:creationId xmlns:p14="http://schemas.microsoft.com/office/powerpoint/2010/main" val="32396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85E45EA-732C-6340-900D-B8AC8B96B9C3}"/>
              </a:ext>
            </a:extLst>
          </p:cNvPr>
          <p:cNvSpPr/>
          <p:nvPr/>
        </p:nvSpPr>
        <p:spPr>
          <a:xfrm>
            <a:off x="0" y="5588844"/>
            <a:ext cx="2685327" cy="126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Box 19">
            <a:extLst>
              <a:ext uri="{FF2B5EF4-FFF2-40B4-BE49-F238E27FC236}">
                <a16:creationId xmlns:a16="http://schemas.microsoft.com/office/drawing/2014/main" id="{91AEA15E-D74C-8245-B213-097C092B75E7}"/>
              </a:ext>
            </a:extLst>
          </p:cNvPr>
          <p:cNvSpPr txBox="1"/>
          <p:nvPr/>
        </p:nvSpPr>
        <p:spPr>
          <a:xfrm>
            <a:off x="995422" y="1730209"/>
            <a:ext cx="8345347" cy="4725011"/>
          </a:xfrm>
          <a:prstGeom prst="rect">
            <a:avLst/>
          </a:prstGeom>
          <a:noFill/>
        </p:spPr>
        <p:txBody>
          <a:bodyPr wrap="square" rtlCol="0">
            <a:spAutoFit/>
          </a:bodyPr>
          <a:lstStyle/>
          <a:p>
            <a:pPr lvl="0">
              <a:lnSpc>
                <a:spcPts val="4600"/>
              </a:lnSpc>
            </a:pP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ell our strengths and weaknesses.</a:t>
            </a:r>
            <a:b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endPar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0">
              <a:lnSpc>
                <a:spcPts val="4600"/>
              </a:lnSpc>
            </a:pP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p>
          <a:p>
            <a:pPr lvl="0">
              <a:lnSpc>
                <a:spcPts val="4600"/>
              </a:lnSpc>
            </a:pPr>
            <a:endPar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0">
              <a:lnSpc>
                <a:spcPts val="4600"/>
              </a:lnSpc>
            </a:pP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rgbClr val="005B89"/>
                </a:solidFill>
                <a:latin typeface="Open Sans" panose="020B0606030504020204" pitchFamily="34" charset="0"/>
                <a:ea typeface="Open Sans" panose="020B0606030504020204" pitchFamily="34" charset="0"/>
                <a:cs typeface="Open Sans" panose="020B0606030504020204" pitchFamily="34" charset="0"/>
              </a:rPr>
              <a:t>ct</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 as one…win and lose together!</a:t>
            </a:r>
          </a:p>
          <a:p>
            <a:pPr lvl="0">
              <a:lnSpc>
                <a:spcPts val="4600"/>
              </a:lnSpc>
            </a:pPr>
            <a:endPar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0">
              <a:lnSpc>
                <a:spcPts val="4600"/>
              </a:lnSpc>
            </a:pP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r>
              <a:rPr lang="en-US" sz="2200" dirty="0" err="1">
                <a:solidFill>
                  <a:srgbClr val="005B89"/>
                </a:solidFill>
                <a:latin typeface="Open Sans" panose="020B0606030504020204" pitchFamily="34" charset="0"/>
                <a:ea typeface="Open Sans" panose="020B0606030504020204" pitchFamily="34" charset="0"/>
                <a:cs typeface="Open Sans" panose="020B0606030504020204" pitchFamily="34" charset="0"/>
              </a:rPr>
              <a:t>ake</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 sure everyone is included.</a:t>
            </a:r>
          </a:p>
          <a:p>
            <a:pPr>
              <a:lnSpc>
                <a:spcPts val="4600"/>
              </a:lnSpc>
            </a:pPr>
            <a:endParaRPr lang="de-DE" dirty="0"/>
          </a:p>
        </p:txBody>
      </p:sp>
      <p:sp>
        <p:nvSpPr>
          <p:cNvPr id="21" name="TextBox 20">
            <a:extLst>
              <a:ext uri="{FF2B5EF4-FFF2-40B4-BE49-F238E27FC236}">
                <a16:creationId xmlns:a16="http://schemas.microsoft.com/office/drawing/2014/main" id="{88860CB0-2107-3945-A2CE-A2FDB81C9351}"/>
              </a:ext>
            </a:extLst>
          </p:cNvPr>
          <p:cNvSpPr txBox="1"/>
          <p:nvPr/>
        </p:nvSpPr>
        <p:spPr>
          <a:xfrm>
            <a:off x="671332" y="1381276"/>
            <a:ext cx="752355" cy="1107996"/>
          </a:xfrm>
          <a:prstGeom prst="rect">
            <a:avLst/>
          </a:prstGeom>
          <a:noFill/>
        </p:spPr>
        <p:txBody>
          <a:bodyPr wrap="square" rtlCol="0">
            <a:spAutoFit/>
          </a:bodyPr>
          <a:lstStyle/>
          <a:p>
            <a:r>
              <a:rPr lang="de-DE" sz="6600" dirty="0">
                <a:solidFill>
                  <a:srgbClr val="005B89"/>
                </a:solidFill>
                <a:latin typeface="Open Sans" panose="020B0606030504020204" pitchFamily="34" charset="0"/>
                <a:ea typeface="Open Sans" panose="020B0606030504020204" pitchFamily="34" charset="0"/>
                <a:cs typeface="Open Sans" panose="020B0606030504020204" pitchFamily="34" charset="0"/>
              </a:rPr>
              <a:t>T</a:t>
            </a:r>
          </a:p>
        </p:txBody>
      </p:sp>
      <p:sp>
        <p:nvSpPr>
          <p:cNvPr id="22" name="TextBox 21">
            <a:extLst>
              <a:ext uri="{FF2B5EF4-FFF2-40B4-BE49-F238E27FC236}">
                <a16:creationId xmlns:a16="http://schemas.microsoft.com/office/drawing/2014/main" id="{F7A2EA67-9179-7A49-A8B5-15D0567B3F5C}"/>
              </a:ext>
            </a:extLst>
          </p:cNvPr>
          <p:cNvSpPr txBox="1"/>
          <p:nvPr/>
        </p:nvSpPr>
        <p:spPr>
          <a:xfrm>
            <a:off x="636607" y="2555694"/>
            <a:ext cx="752355" cy="1107996"/>
          </a:xfrm>
          <a:prstGeom prst="rect">
            <a:avLst/>
          </a:prstGeom>
          <a:noFill/>
        </p:spPr>
        <p:txBody>
          <a:bodyPr wrap="square" rtlCol="0">
            <a:spAutoFit/>
          </a:bodyPr>
          <a:lstStyle/>
          <a:p>
            <a:r>
              <a:rPr lang="de-DE" sz="6600" dirty="0">
                <a:solidFill>
                  <a:srgbClr val="84BD00"/>
                </a:solidFill>
                <a:latin typeface="Open Sans" panose="020B0606030504020204" pitchFamily="34" charset="0"/>
                <a:ea typeface="Open Sans" panose="020B0606030504020204" pitchFamily="34" charset="0"/>
                <a:cs typeface="Open Sans" panose="020B0606030504020204" pitchFamily="34" charset="0"/>
              </a:rPr>
              <a:t>E</a:t>
            </a:r>
          </a:p>
        </p:txBody>
      </p:sp>
      <p:sp>
        <p:nvSpPr>
          <p:cNvPr id="37" name="TextBox 36">
            <a:extLst>
              <a:ext uri="{FF2B5EF4-FFF2-40B4-BE49-F238E27FC236}">
                <a16:creationId xmlns:a16="http://schemas.microsoft.com/office/drawing/2014/main" id="{91F04F48-F58C-9D49-8FBF-0D48EF47FCE1}"/>
              </a:ext>
            </a:extLst>
          </p:cNvPr>
          <p:cNvSpPr txBox="1"/>
          <p:nvPr/>
        </p:nvSpPr>
        <p:spPr>
          <a:xfrm>
            <a:off x="636607" y="3730112"/>
            <a:ext cx="752355" cy="1107996"/>
          </a:xfrm>
          <a:prstGeom prst="rect">
            <a:avLst/>
          </a:prstGeom>
          <a:noFill/>
        </p:spPr>
        <p:txBody>
          <a:bodyPr wrap="square" rtlCol="0">
            <a:spAutoFit/>
          </a:bodyPr>
          <a:lstStyle/>
          <a:p>
            <a:r>
              <a:rPr lang="de-DE" sz="6600" dirty="0">
                <a:solidFill>
                  <a:srgbClr val="27C6B3"/>
                </a:solidFill>
                <a:latin typeface="Open Sans" panose="020B0606030504020204" pitchFamily="34" charset="0"/>
                <a:ea typeface="Open Sans" panose="020B0606030504020204" pitchFamily="34" charset="0"/>
                <a:cs typeface="Open Sans" panose="020B0606030504020204" pitchFamily="34" charset="0"/>
              </a:rPr>
              <a:t>A</a:t>
            </a:r>
          </a:p>
        </p:txBody>
      </p:sp>
      <p:sp>
        <p:nvSpPr>
          <p:cNvPr id="38" name="TextBox 37">
            <a:extLst>
              <a:ext uri="{FF2B5EF4-FFF2-40B4-BE49-F238E27FC236}">
                <a16:creationId xmlns:a16="http://schemas.microsoft.com/office/drawing/2014/main" id="{8F2B34AD-D3D4-5445-B4E8-B7FE061A8229}"/>
              </a:ext>
            </a:extLst>
          </p:cNvPr>
          <p:cNvSpPr txBox="1"/>
          <p:nvPr/>
        </p:nvSpPr>
        <p:spPr>
          <a:xfrm>
            <a:off x="555582" y="4887582"/>
            <a:ext cx="752355" cy="1107996"/>
          </a:xfrm>
          <a:prstGeom prst="rect">
            <a:avLst/>
          </a:prstGeom>
          <a:noFill/>
        </p:spPr>
        <p:txBody>
          <a:bodyPr wrap="square" rtlCol="0">
            <a:spAutoFit/>
          </a:bodyPr>
          <a:lstStyle/>
          <a:p>
            <a:r>
              <a:rPr lang="de-DE" sz="6600" dirty="0">
                <a:solidFill>
                  <a:srgbClr val="FFC41D"/>
                </a:solidFill>
                <a:latin typeface="Open Sans" panose="020B0606030504020204" pitchFamily="34" charset="0"/>
                <a:ea typeface="Open Sans" panose="020B0606030504020204" pitchFamily="34" charset="0"/>
                <a:cs typeface="Open Sans" panose="020B0606030504020204" pitchFamily="34" charset="0"/>
              </a:rPr>
              <a:t>M</a:t>
            </a:r>
          </a:p>
        </p:txBody>
      </p:sp>
      <p:pic>
        <p:nvPicPr>
          <p:cNvPr id="39" name="Picture 38">
            <a:extLst>
              <a:ext uri="{FF2B5EF4-FFF2-40B4-BE49-F238E27FC236}">
                <a16:creationId xmlns:a16="http://schemas.microsoft.com/office/drawing/2014/main" id="{20775747-43BE-C248-A96B-A27457181FC9}"/>
              </a:ext>
            </a:extLst>
          </p:cNvPr>
          <p:cNvPicPr>
            <a:picLocks noChangeAspect="1"/>
          </p:cNvPicPr>
          <p:nvPr/>
        </p:nvPicPr>
        <p:blipFill rotWithShape="1">
          <a:blip r:embed="rId3">
            <a:extLst>
              <a:ext uri="{28A0092B-C50C-407E-A947-70E740481C1C}">
                <a14:useLocalDpi xmlns:a14="http://schemas.microsoft.com/office/drawing/2010/main"/>
              </a:ext>
            </a:extLst>
          </a:blip>
          <a:srcRect b="-3748"/>
          <a:stretch/>
        </p:blipFill>
        <p:spPr>
          <a:xfrm>
            <a:off x="6906303" y="5037846"/>
            <a:ext cx="1501408" cy="1066271"/>
          </a:xfrm>
          <a:prstGeom prst="rect">
            <a:avLst/>
          </a:prstGeom>
        </p:spPr>
      </p:pic>
      <p:pic>
        <p:nvPicPr>
          <p:cNvPr id="40" name="Picture 39">
            <a:extLst>
              <a:ext uri="{FF2B5EF4-FFF2-40B4-BE49-F238E27FC236}">
                <a16:creationId xmlns:a16="http://schemas.microsoft.com/office/drawing/2014/main" id="{C6C8B4CD-7FBB-FE40-9999-ADDE20A6936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906303" y="3871895"/>
            <a:ext cx="1501408" cy="1000938"/>
          </a:xfrm>
          <a:prstGeom prst="rect">
            <a:avLst/>
          </a:prstGeom>
        </p:spPr>
      </p:pic>
      <p:sp>
        <p:nvSpPr>
          <p:cNvPr id="41" name="TextBox 40">
            <a:extLst>
              <a:ext uri="{FF2B5EF4-FFF2-40B4-BE49-F238E27FC236}">
                <a16:creationId xmlns:a16="http://schemas.microsoft.com/office/drawing/2014/main" id="{F194CFC8-D5C8-5D48-A98F-233766D80457}"/>
              </a:ext>
            </a:extLst>
          </p:cNvPr>
          <p:cNvSpPr txBox="1"/>
          <p:nvPr/>
        </p:nvSpPr>
        <p:spPr>
          <a:xfrm>
            <a:off x="1139547" y="2898299"/>
            <a:ext cx="8345347" cy="607602"/>
          </a:xfrm>
          <a:prstGeom prst="rect">
            <a:avLst/>
          </a:prstGeom>
          <a:noFill/>
        </p:spPr>
        <p:txBody>
          <a:bodyPr wrap="square" rtlCol="0">
            <a:spAutoFit/>
          </a:bodyPr>
          <a:lstStyle/>
          <a:p>
            <a:pPr lvl="0">
              <a:lnSpc>
                <a:spcPts val="4600"/>
              </a:lnSpc>
            </a:pPr>
            <a:r>
              <a:rPr lang="en-US" sz="2200" dirty="0" err="1">
                <a:solidFill>
                  <a:srgbClr val="005B89"/>
                </a:solidFill>
                <a:latin typeface="Open Sans" panose="020B0606030504020204" pitchFamily="34" charset="0"/>
                <a:ea typeface="Open Sans" panose="020B0606030504020204" pitchFamily="34" charset="0"/>
                <a:cs typeface="Open Sans" panose="020B0606030504020204" pitchFamily="34" charset="0"/>
              </a:rPr>
              <a:t>xpress</a:t>
            </a:r>
            <a:r>
              <a:rPr lang="en-US" sz="2200" dirty="0">
                <a:solidFill>
                  <a:srgbClr val="005B89"/>
                </a:solidFill>
                <a:latin typeface="Open Sans" panose="020B0606030504020204" pitchFamily="34" charset="0"/>
                <a:ea typeface="Open Sans" panose="020B0606030504020204" pitchFamily="34" charset="0"/>
                <a:cs typeface="Open Sans" panose="020B0606030504020204" pitchFamily="34" charset="0"/>
              </a:rPr>
              <a:t> (say) words kindly.</a:t>
            </a:r>
          </a:p>
        </p:txBody>
      </p:sp>
      <p:pic>
        <p:nvPicPr>
          <p:cNvPr id="42" name="Picture 41">
            <a:extLst>
              <a:ext uri="{FF2B5EF4-FFF2-40B4-BE49-F238E27FC236}">
                <a16:creationId xmlns:a16="http://schemas.microsoft.com/office/drawing/2014/main" id="{98CD973D-9B79-0A41-979C-B98722321BE1}"/>
              </a:ext>
            </a:extLst>
          </p:cNvPr>
          <p:cNvPicPr>
            <a:picLocks noChangeAspect="1"/>
          </p:cNvPicPr>
          <p:nvPr/>
        </p:nvPicPr>
        <p:blipFill rotWithShape="1">
          <a:blip r:embed="rId5"/>
          <a:srcRect l="20594" t="7228" r="22615" b="35981"/>
          <a:stretch/>
        </p:blipFill>
        <p:spPr>
          <a:xfrm>
            <a:off x="6906303" y="2733780"/>
            <a:ext cx="1501408" cy="936902"/>
          </a:xfrm>
          <a:prstGeom prst="rect">
            <a:avLst/>
          </a:prstGeom>
        </p:spPr>
      </p:pic>
      <p:pic>
        <p:nvPicPr>
          <p:cNvPr id="43" name="Picture 42">
            <a:extLst>
              <a:ext uri="{FF2B5EF4-FFF2-40B4-BE49-F238E27FC236}">
                <a16:creationId xmlns:a16="http://schemas.microsoft.com/office/drawing/2014/main" id="{D6D26A02-A78C-9348-BC2F-0493F03A6217}"/>
              </a:ext>
            </a:extLst>
          </p:cNvPr>
          <p:cNvPicPr>
            <a:picLocks noChangeAspect="1"/>
          </p:cNvPicPr>
          <p:nvPr/>
        </p:nvPicPr>
        <p:blipFill rotWithShape="1">
          <a:blip r:embed="rId6"/>
          <a:srcRect t="5563" b="10338"/>
          <a:stretch/>
        </p:blipFill>
        <p:spPr>
          <a:xfrm>
            <a:off x="6906303" y="1499084"/>
            <a:ext cx="1501408" cy="1105711"/>
          </a:xfrm>
          <a:prstGeom prst="rect">
            <a:avLst/>
          </a:prstGeom>
        </p:spPr>
      </p:pic>
    </p:spTree>
    <p:extLst>
      <p:ext uri="{BB962C8B-B14F-4D97-AF65-F5344CB8AC3E}">
        <p14:creationId xmlns:p14="http://schemas.microsoft.com/office/powerpoint/2010/main" val="16662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xEl>
                                              <p:pRg st="3" end="3"/>
                                            </p:txEl>
                                          </p:spTgt>
                                        </p:tgtEl>
                                        <p:attrNameLst>
                                          <p:attrName>style.visibility</p:attrName>
                                        </p:attrNameLst>
                                      </p:cBhvr>
                                      <p:to>
                                        <p:strVal val="visible"/>
                                      </p:to>
                                    </p:set>
                                    <p:animEffect transition="in" filter="fade">
                                      <p:cBhvr>
                                        <p:cTn id="23" dur="500"/>
                                        <p:tgtEl>
                                          <p:spTgt spid="20">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xEl>
                                              <p:pRg st="5" end="5"/>
                                            </p:txEl>
                                          </p:spTgt>
                                        </p:tgtEl>
                                        <p:attrNameLst>
                                          <p:attrName>style.visibility</p:attrName>
                                        </p:attrNameLst>
                                      </p:cBhvr>
                                      <p:to>
                                        <p:strVal val="visible"/>
                                      </p:to>
                                    </p:set>
                                    <p:animEffect transition="in" filter="fade">
                                      <p:cBhvr>
                                        <p:cTn id="31" dur="500"/>
                                        <p:tgtEl>
                                          <p:spTgt spid="20">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87BA78D-7A9F-2745-BA1C-D66E6FCA0343}"/>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itle 1">
            <a:extLst>
              <a:ext uri="{FF2B5EF4-FFF2-40B4-BE49-F238E27FC236}">
                <a16:creationId xmlns:a16="http://schemas.microsoft.com/office/drawing/2014/main" id="{E676A6DD-D0BD-AD49-8AD7-232D6B769C20}"/>
              </a:ext>
            </a:extLst>
          </p:cNvPr>
          <p:cNvSpPr>
            <a:spLocks noGrp="1"/>
          </p:cNvSpPr>
          <p:nvPr>
            <p:ph type="ctrTitle"/>
          </p:nvPr>
        </p:nvSpPr>
        <p:spPr>
          <a:xfrm>
            <a:off x="393192" y="1591875"/>
            <a:ext cx="7772400" cy="764360"/>
          </a:xfrm>
        </p:spPr>
        <p:txBody>
          <a:bodyPr/>
          <a:lstStyle/>
          <a:p>
            <a:r>
              <a:rPr lang="de-DE" dirty="0"/>
              <a:t>Who </a:t>
            </a:r>
            <a:r>
              <a:rPr lang="de-DE" dirty="0" err="1"/>
              <a:t>are</a:t>
            </a:r>
            <a:r>
              <a:rPr lang="de-DE" dirty="0"/>
              <a:t> YOU?</a:t>
            </a:r>
          </a:p>
        </p:txBody>
      </p:sp>
      <p:pic>
        <p:nvPicPr>
          <p:cNvPr id="10" name="Picture 9">
            <a:extLst>
              <a:ext uri="{FF2B5EF4-FFF2-40B4-BE49-F238E27FC236}">
                <a16:creationId xmlns:a16="http://schemas.microsoft.com/office/drawing/2014/main" id="{0A582739-D92C-B641-93B2-9F21FCE90E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842" y="2450473"/>
            <a:ext cx="5324843" cy="3548468"/>
          </a:xfrm>
          <a:prstGeom prst="rect">
            <a:avLst/>
          </a:prstGeom>
        </p:spPr>
      </p:pic>
    </p:spTree>
    <p:extLst>
      <p:ext uri="{BB962C8B-B14F-4D97-AF65-F5344CB8AC3E}">
        <p14:creationId xmlns:p14="http://schemas.microsoft.com/office/powerpoint/2010/main" val="120528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939E1E-CF7F-1F4A-A0C7-394AAA402F13}"/>
              </a:ext>
            </a:extLst>
          </p:cNvPr>
          <p:cNvSpPr/>
          <p:nvPr/>
        </p:nvSpPr>
        <p:spPr>
          <a:xfrm>
            <a:off x="0" y="5588844"/>
            <a:ext cx="2685327" cy="126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8">
            <a:extLst>
              <a:ext uri="{FF2B5EF4-FFF2-40B4-BE49-F238E27FC236}">
                <a16:creationId xmlns:a16="http://schemas.microsoft.com/office/drawing/2014/main" id="{D1243E1F-3E8A-2245-BAFE-B26D22DAF9AB}"/>
              </a:ext>
            </a:extLst>
          </p:cNvPr>
          <p:cNvPicPr>
            <a:picLocks noChangeAspect="1"/>
          </p:cNvPicPr>
          <p:nvPr/>
        </p:nvPicPr>
        <p:blipFill>
          <a:blip r:embed="rId3"/>
          <a:stretch>
            <a:fillRect/>
          </a:stretch>
        </p:blipFill>
        <p:spPr>
          <a:xfrm>
            <a:off x="5244012" y="3396841"/>
            <a:ext cx="2786770" cy="2731585"/>
          </a:xfrm>
          <a:prstGeom prst="rect">
            <a:avLst/>
          </a:prstGeom>
          <a:effectLst>
            <a:outerShdw blurRad="50800" dist="38100" dir="5400000" algn="t" rotWithShape="0">
              <a:prstClr val="black">
                <a:alpha val="40000"/>
              </a:prstClr>
            </a:outerShdw>
          </a:effectLst>
        </p:spPr>
      </p:pic>
      <p:sp>
        <p:nvSpPr>
          <p:cNvPr id="23" name="Title 1">
            <a:extLst>
              <a:ext uri="{FF2B5EF4-FFF2-40B4-BE49-F238E27FC236}">
                <a16:creationId xmlns:a16="http://schemas.microsoft.com/office/drawing/2014/main" id="{DF817686-83FE-4A46-B900-927D041DCAAE}"/>
              </a:ext>
            </a:extLst>
          </p:cNvPr>
          <p:cNvSpPr>
            <a:spLocks noGrp="1"/>
          </p:cNvSpPr>
          <p:nvPr>
            <p:ph type="ctrTitle"/>
          </p:nvPr>
        </p:nvSpPr>
        <p:spPr>
          <a:xfrm>
            <a:off x="454307" y="1591875"/>
            <a:ext cx="8770716" cy="764360"/>
          </a:xfrm>
        </p:spPr>
        <p:txBody>
          <a:bodyPr>
            <a:noAutofit/>
          </a:bodyPr>
          <a:lstStyle/>
          <a:p>
            <a:r>
              <a:rPr lang="en-US" dirty="0"/>
              <a:t>T</a:t>
            </a:r>
            <a:r>
              <a:rPr lang="en-US" dirty="0">
                <a:solidFill>
                  <a:srgbClr val="84BD00"/>
                </a:solidFill>
              </a:rPr>
              <a:t>E</a:t>
            </a:r>
            <a:r>
              <a:rPr lang="en-US" dirty="0">
                <a:solidFill>
                  <a:srgbClr val="27C6B3"/>
                </a:solidFill>
              </a:rPr>
              <a:t>A</a:t>
            </a:r>
            <a:r>
              <a:rPr lang="en-US" dirty="0">
                <a:solidFill>
                  <a:srgbClr val="FFC41D"/>
                </a:solidFill>
              </a:rPr>
              <a:t>M</a:t>
            </a:r>
            <a:r>
              <a:rPr lang="en-US" dirty="0"/>
              <a:t> work time!</a:t>
            </a:r>
            <a:endParaRPr lang="de-DE" dirty="0"/>
          </a:p>
        </p:txBody>
      </p:sp>
      <p:sp>
        <p:nvSpPr>
          <p:cNvPr id="24" name="Rectangle 23">
            <a:extLst>
              <a:ext uri="{FF2B5EF4-FFF2-40B4-BE49-F238E27FC236}">
                <a16:creationId xmlns:a16="http://schemas.microsoft.com/office/drawing/2014/main" id="{C9261653-6D15-4049-A2E9-1D91329302F0}"/>
              </a:ext>
            </a:extLst>
          </p:cNvPr>
          <p:cNvSpPr/>
          <p:nvPr/>
        </p:nvSpPr>
        <p:spPr>
          <a:xfrm>
            <a:off x="-10373" y="2326848"/>
            <a:ext cx="5308174" cy="4247317"/>
          </a:xfrm>
          <a:prstGeom prst="rect">
            <a:avLst/>
          </a:prstGeom>
        </p:spPr>
        <p:txBody>
          <a:bodyPr wrap="square">
            <a:spAutoFit/>
          </a:bodyPr>
          <a:lstStyle/>
          <a:p>
            <a:pPr marL="800100" lvl="1" indent="-342900">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it is your turn, secretly pick a card.</a:t>
            </a:r>
          </a:p>
          <a:p>
            <a:pPr marL="800100" lvl="1" indent="-342900">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Help your team guess what you picked by silently sketching a picture (using no words or letters)!</a:t>
            </a:r>
          </a:p>
          <a:p>
            <a:pPr marL="800100" lvl="1" indent="-342900">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The rest of your team will work together to take </a:t>
            </a:r>
            <a:r>
              <a:rPr lang="en-US" u="sng" dirty="0">
                <a:solidFill>
                  <a:srgbClr val="005B89"/>
                </a:solidFill>
                <a:latin typeface="Open Sans" panose="020B0606030504020204" pitchFamily="34" charset="0"/>
                <a:ea typeface="Open Sans" panose="020B0606030504020204" pitchFamily="34" charset="0"/>
                <a:cs typeface="Open Sans" panose="020B0606030504020204" pitchFamily="34" charset="0"/>
              </a:rPr>
              <a:t>one guess </a:t>
            </a: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about the part of TEAM that you are drawing.</a:t>
            </a:r>
          </a:p>
          <a:p>
            <a:pPr marL="800100" lvl="1" indent="-342900">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If they guess the correct letter, your team keeps the card. If your team guesses the wrong letter, put the card back in the pile.</a:t>
            </a:r>
          </a:p>
          <a:p>
            <a:pPr marL="800100" lvl="1" indent="-342900">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A new person picks a card and starts drawing.</a:t>
            </a:r>
          </a:p>
          <a:p>
            <a:pPr marL="800100" lvl="1" indent="-342900">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Each team should try to keep as many cards as possible in six minutes!</a:t>
            </a:r>
          </a:p>
        </p:txBody>
      </p:sp>
      <p:sp>
        <p:nvSpPr>
          <p:cNvPr id="25" name="TextBox 24">
            <a:extLst>
              <a:ext uri="{FF2B5EF4-FFF2-40B4-BE49-F238E27FC236}">
                <a16:creationId xmlns:a16="http://schemas.microsoft.com/office/drawing/2014/main" id="{EEDD3462-0979-DB41-A028-B039F5C503B7}"/>
              </a:ext>
            </a:extLst>
          </p:cNvPr>
          <p:cNvSpPr txBox="1"/>
          <p:nvPr/>
        </p:nvSpPr>
        <p:spPr>
          <a:xfrm>
            <a:off x="5543757" y="1874456"/>
            <a:ext cx="8345347" cy="1415772"/>
          </a:xfrm>
          <a:prstGeom prst="rect">
            <a:avLst/>
          </a:prstGeom>
          <a:noFill/>
        </p:spPr>
        <p:txBody>
          <a:bodyPr wrap="square" rtlCol="0">
            <a:spAutoFit/>
          </a:bodyPr>
          <a:lstStyle/>
          <a:p>
            <a:pPr lvl="0"/>
            <a:r>
              <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rPr>
              <a:t>T </a:t>
            </a:r>
            <a: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t>ell our strengths and weaknesses.</a:t>
            </a:r>
            <a:b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84BD00"/>
                </a:solidFill>
                <a:latin typeface="Open Sans" panose="020B0606030504020204" pitchFamily="34" charset="0"/>
                <a:ea typeface="Open Sans" panose="020B0606030504020204" pitchFamily="34" charset="0"/>
                <a:cs typeface="Open Sans" panose="020B0606030504020204" pitchFamily="34" charset="0"/>
              </a:rPr>
              <a:t>E </a:t>
            </a:r>
            <a:r>
              <a:rPr lang="en-US" sz="1400" dirty="0" err="1">
                <a:solidFill>
                  <a:srgbClr val="005B89"/>
                </a:solidFill>
                <a:latin typeface="Open Sans" panose="020B0606030504020204" pitchFamily="34" charset="0"/>
                <a:ea typeface="Open Sans" panose="020B0606030504020204" pitchFamily="34" charset="0"/>
                <a:cs typeface="Open Sans" panose="020B0606030504020204" pitchFamily="34" charset="0"/>
              </a:rPr>
              <a:t>xpress</a:t>
            </a:r>
            <a: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t> (say) words kindly.</a:t>
            </a:r>
          </a:p>
          <a:p>
            <a:pPr lvl="0"/>
            <a:r>
              <a:rPr lang="en-US" b="1" dirty="0">
                <a:solidFill>
                  <a:srgbClr val="27C6B3"/>
                </a:solidFill>
                <a:latin typeface="Open Sans" panose="020B0606030504020204" pitchFamily="34" charset="0"/>
                <a:ea typeface="Open Sans" panose="020B0606030504020204" pitchFamily="34" charset="0"/>
                <a:cs typeface="Open Sans" panose="020B0606030504020204" pitchFamily="34" charset="0"/>
              </a:rPr>
              <a:t>A </a:t>
            </a:r>
            <a:r>
              <a:rPr lang="en-US" sz="1400" dirty="0" err="1">
                <a:solidFill>
                  <a:srgbClr val="005B89"/>
                </a:solidFill>
                <a:latin typeface="Open Sans" panose="020B0606030504020204" pitchFamily="34" charset="0"/>
                <a:ea typeface="Open Sans" panose="020B0606030504020204" pitchFamily="34" charset="0"/>
                <a:cs typeface="Open Sans" panose="020B0606030504020204" pitchFamily="34" charset="0"/>
              </a:rPr>
              <a:t>ct</a:t>
            </a:r>
            <a: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t> as one…win and lose together!</a:t>
            </a:r>
          </a:p>
          <a:p>
            <a:pPr lvl="0"/>
            <a:r>
              <a:rPr lang="en-US" b="1" dirty="0">
                <a:solidFill>
                  <a:srgbClr val="FFC41D"/>
                </a:solidFill>
                <a:latin typeface="Open Sans" panose="020B0606030504020204" pitchFamily="34" charset="0"/>
                <a:ea typeface="Open Sans" panose="020B0606030504020204" pitchFamily="34" charset="0"/>
                <a:cs typeface="Open Sans" panose="020B0606030504020204" pitchFamily="34" charset="0"/>
              </a:rPr>
              <a:t>M </a:t>
            </a:r>
            <a:r>
              <a:rPr lang="en-US" sz="1400" dirty="0" err="1">
                <a:solidFill>
                  <a:srgbClr val="005B89"/>
                </a:solidFill>
                <a:latin typeface="Open Sans" panose="020B0606030504020204" pitchFamily="34" charset="0"/>
                <a:ea typeface="Open Sans" panose="020B0606030504020204" pitchFamily="34" charset="0"/>
                <a:cs typeface="Open Sans" panose="020B0606030504020204" pitchFamily="34" charset="0"/>
              </a:rPr>
              <a:t>ake</a:t>
            </a:r>
            <a:r>
              <a:rPr lang="en-US" sz="1400" dirty="0">
                <a:solidFill>
                  <a:srgbClr val="005B89"/>
                </a:solidFill>
                <a:latin typeface="Open Sans" panose="020B0606030504020204" pitchFamily="34" charset="0"/>
                <a:ea typeface="Open Sans" panose="020B0606030504020204" pitchFamily="34" charset="0"/>
                <a:cs typeface="Open Sans" panose="020B0606030504020204" pitchFamily="34" charset="0"/>
              </a:rPr>
              <a:t> sure everyone is included.</a:t>
            </a:r>
          </a:p>
          <a:p>
            <a:endParaRPr lang="de-DE" sz="1400" dirty="0"/>
          </a:p>
        </p:txBody>
      </p:sp>
      <p:sp>
        <p:nvSpPr>
          <p:cNvPr id="18" name="Rectangle 17">
            <a:extLst>
              <a:ext uri="{FF2B5EF4-FFF2-40B4-BE49-F238E27FC236}">
                <a16:creationId xmlns:a16="http://schemas.microsoft.com/office/drawing/2014/main" id="{F043E1EB-E297-D448-B17B-E984BD104C69}"/>
              </a:ext>
            </a:extLst>
          </p:cNvPr>
          <p:cNvSpPr/>
          <p:nvPr/>
        </p:nvSpPr>
        <p:spPr>
          <a:xfrm>
            <a:off x="5405718" y="1707776"/>
            <a:ext cx="3442447" cy="1582452"/>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9721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C0A6216-2B30-664A-A133-0D8A36107C8D}"/>
              </a:ext>
            </a:extLst>
          </p:cNvPr>
          <p:cNvSpPr/>
          <p:nvPr/>
        </p:nvSpPr>
        <p:spPr>
          <a:xfrm>
            <a:off x="0" y="5588844"/>
            <a:ext cx="2685327" cy="126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itle 1">
            <a:extLst>
              <a:ext uri="{FF2B5EF4-FFF2-40B4-BE49-F238E27FC236}">
                <a16:creationId xmlns:a16="http://schemas.microsoft.com/office/drawing/2014/main" id="{1A75317C-BEB6-EA4A-865A-40B4558DA776}"/>
              </a:ext>
            </a:extLst>
          </p:cNvPr>
          <p:cNvSpPr>
            <a:spLocks noGrp="1"/>
          </p:cNvSpPr>
          <p:nvPr>
            <p:ph type="ctrTitle"/>
          </p:nvPr>
        </p:nvSpPr>
        <p:spPr>
          <a:xfrm>
            <a:off x="454307" y="1591875"/>
            <a:ext cx="8770716" cy="764360"/>
          </a:xfrm>
        </p:spPr>
        <p:txBody>
          <a:bodyPr>
            <a:noAutofit/>
          </a:bodyPr>
          <a:lstStyle/>
          <a:p>
            <a:r>
              <a:rPr lang="en-US" dirty="0"/>
              <a:t>T</a:t>
            </a:r>
            <a:r>
              <a:rPr lang="en-US" dirty="0">
                <a:solidFill>
                  <a:srgbClr val="84BD00"/>
                </a:solidFill>
              </a:rPr>
              <a:t>E</a:t>
            </a:r>
            <a:r>
              <a:rPr lang="en-US" dirty="0">
                <a:solidFill>
                  <a:srgbClr val="27C6B3"/>
                </a:solidFill>
              </a:rPr>
              <a:t>A</a:t>
            </a:r>
            <a:r>
              <a:rPr lang="en-US" dirty="0">
                <a:solidFill>
                  <a:srgbClr val="FFC41D"/>
                </a:solidFill>
              </a:rPr>
              <a:t>M</a:t>
            </a:r>
            <a:r>
              <a:rPr lang="en-US" dirty="0"/>
              <a:t> work</a:t>
            </a:r>
            <a:endParaRPr lang="de-DE" dirty="0"/>
          </a:p>
        </p:txBody>
      </p:sp>
      <p:pic>
        <p:nvPicPr>
          <p:cNvPr id="28" name="Picture 27">
            <a:extLst>
              <a:ext uri="{FF2B5EF4-FFF2-40B4-BE49-F238E27FC236}">
                <a16:creationId xmlns:a16="http://schemas.microsoft.com/office/drawing/2014/main" id="{186D15B8-4F1B-944D-80BF-927867BA9654}"/>
              </a:ext>
            </a:extLst>
          </p:cNvPr>
          <p:cNvPicPr>
            <a:picLocks noChangeAspect="1"/>
          </p:cNvPicPr>
          <p:nvPr/>
        </p:nvPicPr>
        <p:blipFill>
          <a:blip r:embed="rId3"/>
          <a:stretch>
            <a:fillRect/>
          </a:stretch>
        </p:blipFill>
        <p:spPr>
          <a:xfrm>
            <a:off x="533042" y="2906004"/>
            <a:ext cx="1006391" cy="1006391"/>
          </a:xfrm>
          <a:prstGeom prst="rect">
            <a:avLst/>
          </a:prstGeom>
        </p:spPr>
      </p:pic>
      <p:pic>
        <p:nvPicPr>
          <p:cNvPr id="29" name="Picture 28">
            <a:extLst>
              <a:ext uri="{FF2B5EF4-FFF2-40B4-BE49-F238E27FC236}">
                <a16:creationId xmlns:a16="http://schemas.microsoft.com/office/drawing/2014/main" id="{73D40EE8-8507-2C48-933B-1A33C57E7450}"/>
              </a:ext>
            </a:extLst>
          </p:cNvPr>
          <p:cNvPicPr>
            <a:picLocks noChangeAspect="1"/>
          </p:cNvPicPr>
          <p:nvPr/>
        </p:nvPicPr>
        <p:blipFill>
          <a:blip r:embed="rId4"/>
          <a:stretch>
            <a:fillRect/>
          </a:stretch>
        </p:blipFill>
        <p:spPr>
          <a:xfrm>
            <a:off x="533042" y="4023857"/>
            <a:ext cx="1013842" cy="1184394"/>
          </a:xfrm>
          <a:prstGeom prst="rect">
            <a:avLst/>
          </a:prstGeom>
        </p:spPr>
      </p:pic>
      <p:sp>
        <p:nvSpPr>
          <p:cNvPr id="30" name="TextBox 29">
            <a:extLst>
              <a:ext uri="{FF2B5EF4-FFF2-40B4-BE49-F238E27FC236}">
                <a16:creationId xmlns:a16="http://schemas.microsoft.com/office/drawing/2014/main" id="{6AE802F0-CE10-8E48-A1DC-CA6B50254078}"/>
              </a:ext>
            </a:extLst>
          </p:cNvPr>
          <p:cNvSpPr txBox="1"/>
          <p:nvPr/>
        </p:nvSpPr>
        <p:spPr>
          <a:xfrm>
            <a:off x="1727524" y="2978845"/>
            <a:ext cx="4731151" cy="1200329"/>
          </a:xfrm>
          <a:prstGeom prst="rect">
            <a:avLst/>
          </a:prstGeom>
          <a:noFill/>
        </p:spPr>
        <p:txBody>
          <a:bodyPr wrap="square" rtlCol="0">
            <a:spAutoFit/>
          </a:body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went well when you were working as a </a:t>
            </a:r>
            <a:r>
              <a:rPr lang="en-US" sz="2400" dirty="0"/>
              <a:t>T</a:t>
            </a:r>
            <a:r>
              <a:rPr lang="en-US" sz="2400" dirty="0">
                <a:solidFill>
                  <a:srgbClr val="84BD00"/>
                </a:solidFill>
              </a:rPr>
              <a:t>E</a:t>
            </a:r>
            <a:r>
              <a:rPr lang="en-US" sz="2400" dirty="0">
                <a:solidFill>
                  <a:srgbClr val="27C6B3"/>
                </a:solidFill>
              </a:rPr>
              <a:t>A</a:t>
            </a:r>
            <a:r>
              <a:rPr lang="en-US" sz="2400" dirty="0">
                <a:solidFill>
                  <a:srgbClr val="FFC41D"/>
                </a:solidFill>
              </a:rPr>
              <a:t>M</a:t>
            </a: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p>
          <a:p>
            <a:endParaRPr lang="de-DE"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A48E5FE0-F9AB-3B49-8343-90262E56B0CC}"/>
              </a:ext>
            </a:extLst>
          </p:cNvPr>
          <p:cNvSpPr txBox="1"/>
          <p:nvPr/>
        </p:nvSpPr>
        <p:spPr>
          <a:xfrm>
            <a:off x="1727524" y="4285792"/>
            <a:ext cx="7127110" cy="1302921"/>
          </a:xfrm>
          <a:prstGeom prst="rect">
            <a:avLst/>
          </a:prstGeom>
          <a:noFill/>
        </p:spPr>
        <p:txBody>
          <a:bodyPr wrap="square" rtlCol="0">
            <a:spAutoFit/>
          </a:bodyPr>
          <a:lstStyle/>
          <a:p>
            <a:pPr marR="0" lvl="0">
              <a:spcBef>
                <a:spcPts val="0"/>
              </a:spcBef>
              <a:spcAft>
                <a:spcPts val="800"/>
              </a:spcAft>
            </a:pP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was hard about working </a:t>
            </a: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as a </a:t>
            </a:r>
            <a:r>
              <a:rPr lang="en-US" sz="2400" dirty="0"/>
              <a:t>T</a:t>
            </a:r>
            <a:r>
              <a:rPr lang="en-US" sz="2400" dirty="0">
                <a:solidFill>
                  <a:srgbClr val="84BD00"/>
                </a:solidFill>
              </a:rPr>
              <a:t>E</a:t>
            </a:r>
            <a:r>
              <a:rPr lang="en-US" sz="2400" dirty="0">
                <a:solidFill>
                  <a:srgbClr val="27C6B3"/>
                </a:solidFill>
              </a:rPr>
              <a:t>A</a:t>
            </a:r>
            <a:r>
              <a:rPr lang="en-US" sz="2400" dirty="0">
                <a:solidFill>
                  <a:srgbClr val="FFC41D"/>
                </a:solidFill>
              </a:rPr>
              <a:t>M</a:t>
            </a: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p>
          <a:p>
            <a:endParaRPr lang="de-DE"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itle 1">
            <a:extLst>
              <a:ext uri="{FF2B5EF4-FFF2-40B4-BE49-F238E27FC236}">
                <a16:creationId xmlns:a16="http://schemas.microsoft.com/office/drawing/2014/main" id="{4B4E7026-F993-8D44-A5DA-E4C58471F8F4}"/>
              </a:ext>
            </a:extLst>
          </p:cNvPr>
          <p:cNvSpPr txBox="1">
            <a:spLocks/>
          </p:cNvSpPr>
          <p:nvPr/>
        </p:nvSpPr>
        <p:spPr>
          <a:xfrm>
            <a:off x="533042" y="1591875"/>
            <a:ext cx="8770716" cy="7643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Kind and caring I will be.</a:t>
            </a:r>
          </a:p>
          <a:p>
            <a:r>
              <a:rPr lang="en-US" dirty="0"/>
              <a:t>I listen to you. You listen to me.</a:t>
            </a:r>
            <a:endParaRPr lang="de-DE" dirty="0"/>
          </a:p>
        </p:txBody>
      </p:sp>
      <p:pic>
        <p:nvPicPr>
          <p:cNvPr id="33" name="Picture 32">
            <a:extLst>
              <a:ext uri="{FF2B5EF4-FFF2-40B4-BE49-F238E27FC236}">
                <a16:creationId xmlns:a16="http://schemas.microsoft.com/office/drawing/2014/main" id="{27CF3B6F-2304-CF4F-B1BE-AC97B06636F9}"/>
              </a:ext>
            </a:extLst>
          </p:cNvPr>
          <p:cNvPicPr>
            <a:picLocks noChangeAspect="1"/>
          </p:cNvPicPr>
          <p:nvPr/>
        </p:nvPicPr>
        <p:blipFill>
          <a:blip r:embed="rId5"/>
          <a:stretch>
            <a:fillRect/>
          </a:stretch>
        </p:blipFill>
        <p:spPr>
          <a:xfrm>
            <a:off x="563675" y="2890522"/>
            <a:ext cx="1031137" cy="1031137"/>
          </a:xfrm>
          <a:prstGeom prst="rect">
            <a:avLst/>
          </a:prstGeom>
        </p:spPr>
      </p:pic>
      <p:pic>
        <p:nvPicPr>
          <p:cNvPr id="34" name="Picture 33">
            <a:extLst>
              <a:ext uri="{FF2B5EF4-FFF2-40B4-BE49-F238E27FC236}">
                <a16:creationId xmlns:a16="http://schemas.microsoft.com/office/drawing/2014/main" id="{8FA3F907-5359-0349-B6A4-B72D21C8BD7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3675" y="4130065"/>
            <a:ext cx="1031137" cy="1178659"/>
          </a:xfrm>
          <a:prstGeom prst="rect">
            <a:avLst/>
          </a:prstGeom>
        </p:spPr>
      </p:pic>
      <p:pic>
        <p:nvPicPr>
          <p:cNvPr id="35" name="Picture 34">
            <a:extLst>
              <a:ext uri="{FF2B5EF4-FFF2-40B4-BE49-F238E27FC236}">
                <a16:creationId xmlns:a16="http://schemas.microsoft.com/office/drawing/2014/main" id="{693713CB-756C-BC45-9F3F-367ED02E9776}"/>
              </a:ext>
            </a:extLst>
          </p:cNvPr>
          <p:cNvPicPr>
            <a:picLocks noChangeAspect="1"/>
          </p:cNvPicPr>
          <p:nvPr/>
        </p:nvPicPr>
        <p:blipFill>
          <a:blip r:embed="rId7"/>
          <a:stretch>
            <a:fillRect/>
          </a:stretch>
        </p:blipFill>
        <p:spPr>
          <a:xfrm>
            <a:off x="563675" y="5462802"/>
            <a:ext cx="1031137" cy="1031137"/>
          </a:xfrm>
          <a:prstGeom prst="rect">
            <a:avLst/>
          </a:prstGeom>
        </p:spPr>
      </p:pic>
      <p:sp>
        <p:nvSpPr>
          <p:cNvPr id="36" name="Subtitle 2">
            <a:extLst>
              <a:ext uri="{FF2B5EF4-FFF2-40B4-BE49-F238E27FC236}">
                <a16:creationId xmlns:a16="http://schemas.microsoft.com/office/drawing/2014/main" id="{1FB96737-59FD-BA46-A493-07473ED288FF}"/>
              </a:ext>
            </a:extLst>
          </p:cNvPr>
          <p:cNvSpPr>
            <a:spLocks noGrp="1"/>
          </p:cNvSpPr>
          <p:nvPr>
            <p:ph type="subTitle" idx="1"/>
          </p:nvPr>
        </p:nvSpPr>
        <p:spPr>
          <a:xfrm>
            <a:off x="1794459" y="3182877"/>
            <a:ext cx="6785866" cy="879680"/>
          </a:xfrm>
        </p:spPr>
        <p:txBody>
          <a:bodyPr>
            <a:normAutofit/>
          </a:bodyPr>
          <a:lstStyle/>
          <a:p>
            <a:r>
              <a:rPr lang="en-US" b="1" dirty="0"/>
              <a:t>Focus</a:t>
            </a:r>
            <a:r>
              <a:rPr lang="en-US" dirty="0"/>
              <a:t>: Look at the person who is talking and don’t interrupt.</a:t>
            </a:r>
            <a:endParaRPr lang="de-DE" dirty="0"/>
          </a:p>
        </p:txBody>
      </p:sp>
      <p:sp>
        <p:nvSpPr>
          <p:cNvPr id="37" name="Subtitle 2">
            <a:extLst>
              <a:ext uri="{FF2B5EF4-FFF2-40B4-BE49-F238E27FC236}">
                <a16:creationId xmlns:a16="http://schemas.microsoft.com/office/drawing/2014/main" id="{CFBBAB8D-2179-CF44-9DA2-1C70ACCFA630}"/>
              </a:ext>
            </a:extLst>
          </p:cNvPr>
          <p:cNvSpPr txBox="1">
            <a:spLocks/>
          </p:cNvSpPr>
          <p:nvPr/>
        </p:nvSpPr>
        <p:spPr>
          <a:xfrm>
            <a:off x="1754400" y="4360368"/>
            <a:ext cx="6545537" cy="8743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Figure it out</a:t>
            </a:r>
            <a:r>
              <a:rPr lang="en-US" dirty="0"/>
              <a:t>: Ask questions if you don’t understand.</a:t>
            </a:r>
            <a:endParaRPr lang="de-DE" dirty="0"/>
          </a:p>
        </p:txBody>
      </p:sp>
      <p:sp>
        <p:nvSpPr>
          <p:cNvPr id="38" name="Subtitle 2">
            <a:extLst>
              <a:ext uri="{FF2B5EF4-FFF2-40B4-BE49-F238E27FC236}">
                <a16:creationId xmlns:a16="http://schemas.microsoft.com/office/drawing/2014/main" id="{5C8B314A-B2AF-BE48-83BA-A564972B70BB}"/>
              </a:ext>
            </a:extLst>
          </p:cNvPr>
          <p:cNvSpPr txBox="1">
            <a:spLocks/>
          </p:cNvSpPr>
          <p:nvPr/>
        </p:nvSpPr>
        <p:spPr>
          <a:xfrm>
            <a:off x="1754401" y="5624232"/>
            <a:ext cx="5947661" cy="8796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Follow through</a:t>
            </a:r>
            <a:r>
              <a:rPr lang="en-US" dirty="0"/>
              <a:t>: Show that you understand!</a:t>
            </a:r>
            <a:endParaRPr lang="de-DE" dirty="0"/>
          </a:p>
        </p:txBody>
      </p:sp>
    </p:spTree>
    <p:extLst>
      <p:ext uri="{BB962C8B-B14F-4D97-AF65-F5344CB8AC3E}">
        <p14:creationId xmlns:p14="http://schemas.microsoft.com/office/powerpoint/2010/main" val="2634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30"/>
                                        </p:tgtEl>
                                      </p:cBhvr>
                                    </p:animEffect>
                                    <p:set>
                                      <p:cBhvr>
                                        <p:cTn id="26" dur="1" fill="hold">
                                          <p:stCondLst>
                                            <p:cond delay="499"/>
                                          </p:stCondLst>
                                        </p:cTn>
                                        <p:tgtEl>
                                          <p:spTgt spid="30"/>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xEl>
                                              <p:pRg st="0" end="0"/>
                                            </p:txEl>
                                          </p:spTgt>
                                        </p:tgtEl>
                                        <p:attrNameLst>
                                          <p:attrName>style.visibility</p:attrName>
                                        </p:attrNameLst>
                                      </p:cBhvr>
                                      <p:to>
                                        <p:strVal val="visible"/>
                                      </p:to>
                                    </p:set>
                                    <p:animEffect transition="in" filter="fade">
                                      <p:cBhvr>
                                        <p:cTn id="48" dur="500"/>
                                        <p:tgtEl>
                                          <p:spTgt spid="36">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0" grpId="1"/>
      <p:bldP spid="31" grpId="0"/>
      <p:bldP spid="31" grpId="1"/>
      <p:bldP spid="32" grpId="0"/>
      <p:bldP spid="36" grpId="0" build="p"/>
      <p:bldP spid="37"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939E1E-CF7F-1F4A-A0C7-394AAA402F13}"/>
              </a:ext>
            </a:extLst>
          </p:cNvPr>
          <p:cNvSpPr/>
          <p:nvPr/>
        </p:nvSpPr>
        <p:spPr>
          <a:xfrm>
            <a:off x="0" y="5588844"/>
            <a:ext cx="2685327" cy="126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itle 1">
            <a:extLst>
              <a:ext uri="{FF2B5EF4-FFF2-40B4-BE49-F238E27FC236}">
                <a16:creationId xmlns:a16="http://schemas.microsoft.com/office/drawing/2014/main" id="{DF817686-83FE-4A46-B900-927D041DCAAE}"/>
              </a:ext>
            </a:extLst>
          </p:cNvPr>
          <p:cNvSpPr>
            <a:spLocks noGrp="1"/>
          </p:cNvSpPr>
          <p:nvPr>
            <p:ph type="ctrTitle"/>
          </p:nvPr>
        </p:nvSpPr>
        <p:spPr>
          <a:xfrm>
            <a:off x="454307" y="1591875"/>
            <a:ext cx="8770716" cy="764360"/>
          </a:xfrm>
        </p:spPr>
        <p:txBody>
          <a:bodyPr>
            <a:noAutofit/>
          </a:bodyPr>
          <a:lstStyle/>
          <a:p>
            <a:r>
              <a:rPr lang="en-US" dirty="0"/>
              <a:t>T</a:t>
            </a:r>
            <a:r>
              <a:rPr lang="en-US" dirty="0">
                <a:solidFill>
                  <a:srgbClr val="84BD00"/>
                </a:solidFill>
              </a:rPr>
              <a:t>E</a:t>
            </a:r>
            <a:r>
              <a:rPr lang="en-US" dirty="0">
                <a:solidFill>
                  <a:srgbClr val="27C6B3"/>
                </a:solidFill>
              </a:rPr>
              <a:t>A</a:t>
            </a:r>
            <a:r>
              <a:rPr lang="en-US" dirty="0">
                <a:solidFill>
                  <a:srgbClr val="FFC41D"/>
                </a:solidFill>
              </a:rPr>
              <a:t>M</a:t>
            </a:r>
            <a:r>
              <a:rPr lang="en-US" dirty="0"/>
              <a:t> work time</a:t>
            </a:r>
            <a:endParaRPr lang="de-DE" dirty="0"/>
          </a:p>
        </p:txBody>
      </p:sp>
      <p:pic>
        <p:nvPicPr>
          <p:cNvPr id="12" name="Picture 11">
            <a:extLst>
              <a:ext uri="{FF2B5EF4-FFF2-40B4-BE49-F238E27FC236}">
                <a16:creationId xmlns:a16="http://schemas.microsoft.com/office/drawing/2014/main" id="{79E0FFD3-F7D7-4E48-8D5B-B7D4DD508CBA}"/>
              </a:ext>
            </a:extLst>
          </p:cNvPr>
          <p:cNvPicPr>
            <a:picLocks noChangeAspect="1"/>
          </p:cNvPicPr>
          <p:nvPr/>
        </p:nvPicPr>
        <p:blipFill>
          <a:blip r:embed="rId3"/>
          <a:stretch>
            <a:fillRect/>
          </a:stretch>
        </p:blipFill>
        <p:spPr>
          <a:xfrm>
            <a:off x="532746" y="4778538"/>
            <a:ext cx="1031137" cy="1031137"/>
          </a:xfrm>
          <a:prstGeom prst="rect">
            <a:avLst/>
          </a:prstGeom>
        </p:spPr>
      </p:pic>
      <p:pic>
        <p:nvPicPr>
          <p:cNvPr id="15" name="Picture 14">
            <a:extLst>
              <a:ext uri="{FF2B5EF4-FFF2-40B4-BE49-F238E27FC236}">
                <a16:creationId xmlns:a16="http://schemas.microsoft.com/office/drawing/2014/main" id="{D050F0D6-9420-9142-81A6-60AC3908D22A}"/>
              </a:ext>
            </a:extLst>
          </p:cNvPr>
          <p:cNvPicPr>
            <a:picLocks noChangeAspect="1"/>
          </p:cNvPicPr>
          <p:nvPr/>
        </p:nvPicPr>
        <p:blipFill>
          <a:blip r:embed="rId4"/>
          <a:stretch>
            <a:fillRect/>
          </a:stretch>
        </p:blipFill>
        <p:spPr>
          <a:xfrm>
            <a:off x="3669822" y="4791985"/>
            <a:ext cx="1031137" cy="1031137"/>
          </a:xfrm>
          <a:prstGeom prst="rect">
            <a:avLst/>
          </a:prstGeom>
        </p:spPr>
      </p:pic>
      <p:sp>
        <p:nvSpPr>
          <p:cNvPr id="17" name="Title 1">
            <a:extLst>
              <a:ext uri="{FF2B5EF4-FFF2-40B4-BE49-F238E27FC236}">
                <a16:creationId xmlns:a16="http://schemas.microsoft.com/office/drawing/2014/main" id="{5961F6A0-543A-5C49-B327-6E1576901495}"/>
              </a:ext>
            </a:extLst>
          </p:cNvPr>
          <p:cNvSpPr txBox="1">
            <a:spLocks/>
          </p:cNvSpPr>
          <p:nvPr/>
        </p:nvSpPr>
        <p:spPr>
          <a:xfrm>
            <a:off x="454307" y="3683428"/>
            <a:ext cx="3298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Remember to…</a:t>
            </a:r>
          </a:p>
        </p:txBody>
      </p:sp>
      <p:sp>
        <p:nvSpPr>
          <p:cNvPr id="18" name="Subtitle 2">
            <a:extLst>
              <a:ext uri="{FF2B5EF4-FFF2-40B4-BE49-F238E27FC236}">
                <a16:creationId xmlns:a16="http://schemas.microsoft.com/office/drawing/2014/main" id="{A987F394-B0D2-6242-B27C-77C669D7D589}"/>
              </a:ext>
            </a:extLst>
          </p:cNvPr>
          <p:cNvSpPr>
            <a:spLocks noGrp="1"/>
          </p:cNvSpPr>
          <p:nvPr>
            <p:ph type="subTitle" idx="1"/>
          </p:nvPr>
        </p:nvSpPr>
        <p:spPr>
          <a:xfrm>
            <a:off x="354216" y="6109015"/>
            <a:ext cx="1388195" cy="879680"/>
          </a:xfrm>
        </p:spPr>
        <p:txBody>
          <a:bodyPr>
            <a:normAutofit/>
          </a:bodyPr>
          <a:lstStyle/>
          <a:p>
            <a:pPr algn="ctr"/>
            <a:r>
              <a:rPr lang="en-US" sz="1600" dirty="0"/>
              <a:t>Focus</a:t>
            </a:r>
          </a:p>
          <a:p>
            <a:endParaRPr lang="de-DE" dirty="0"/>
          </a:p>
        </p:txBody>
      </p:sp>
      <p:sp>
        <p:nvSpPr>
          <p:cNvPr id="19" name="Subtitle 2">
            <a:extLst>
              <a:ext uri="{FF2B5EF4-FFF2-40B4-BE49-F238E27FC236}">
                <a16:creationId xmlns:a16="http://schemas.microsoft.com/office/drawing/2014/main" id="{861EB943-0D85-314A-8AF5-642C270F7BDA}"/>
              </a:ext>
            </a:extLst>
          </p:cNvPr>
          <p:cNvSpPr txBox="1">
            <a:spLocks/>
          </p:cNvSpPr>
          <p:nvPr/>
        </p:nvSpPr>
        <p:spPr>
          <a:xfrm>
            <a:off x="1589720" y="6109015"/>
            <a:ext cx="2072260" cy="10389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600" dirty="0"/>
              <a:t>Figure it Out</a:t>
            </a:r>
          </a:p>
          <a:p>
            <a:endParaRPr lang="de-DE" sz="2000" dirty="0"/>
          </a:p>
        </p:txBody>
      </p:sp>
      <p:sp>
        <p:nvSpPr>
          <p:cNvPr id="20" name="Subtitle 2">
            <a:extLst>
              <a:ext uri="{FF2B5EF4-FFF2-40B4-BE49-F238E27FC236}">
                <a16:creationId xmlns:a16="http://schemas.microsoft.com/office/drawing/2014/main" id="{D74A6BCF-78D5-FC46-9514-D5821BCE2F8B}"/>
              </a:ext>
            </a:extLst>
          </p:cNvPr>
          <p:cNvSpPr txBox="1">
            <a:spLocks/>
          </p:cNvSpPr>
          <p:nvPr/>
        </p:nvSpPr>
        <p:spPr>
          <a:xfrm>
            <a:off x="2939415" y="6109015"/>
            <a:ext cx="2550387" cy="8796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600" dirty="0"/>
              <a:t>Follow Through</a:t>
            </a:r>
          </a:p>
          <a:p>
            <a:endParaRPr lang="de-DE" sz="2000" dirty="0"/>
          </a:p>
        </p:txBody>
      </p:sp>
      <p:sp>
        <p:nvSpPr>
          <p:cNvPr id="21" name="Rectangle 20">
            <a:extLst>
              <a:ext uri="{FF2B5EF4-FFF2-40B4-BE49-F238E27FC236}">
                <a16:creationId xmlns:a16="http://schemas.microsoft.com/office/drawing/2014/main" id="{4E8C3D39-ACD8-2C48-AB29-318CB3DA8113}"/>
              </a:ext>
            </a:extLst>
          </p:cNvPr>
          <p:cNvSpPr/>
          <p:nvPr/>
        </p:nvSpPr>
        <p:spPr>
          <a:xfrm>
            <a:off x="454307" y="2060441"/>
            <a:ext cx="11820939" cy="1938992"/>
          </a:xfrm>
          <a:prstGeom prst="rect">
            <a:avLst/>
          </a:prstGeom>
        </p:spPr>
        <p:txBody>
          <a:bodyPr wrap="square">
            <a:spAutoFit/>
          </a:bodyPr>
          <a:lstStyle/>
          <a:p>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Create a poster for our school that:</a:t>
            </a: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1. Shows the importance of working together.</a:t>
            </a: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2. Gives at least one tip about how to work as a </a:t>
            </a:r>
            <a:r>
              <a:rPr lang="en-US" sz="2400" dirty="0">
                <a:solidFill>
                  <a:srgbClr val="005B89"/>
                </a:solidFill>
              </a:rPr>
              <a:t>T</a:t>
            </a:r>
            <a:r>
              <a:rPr lang="en-US" sz="2400" dirty="0">
                <a:solidFill>
                  <a:srgbClr val="84BD00"/>
                </a:solidFill>
              </a:rPr>
              <a:t>E</a:t>
            </a:r>
            <a:r>
              <a:rPr lang="en-US" sz="2400" dirty="0">
                <a:solidFill>
                  <a:srgbClr val="27C6B3"/>
                </a:solidFill>
              </a:rPr>
              <a:t>A</a:t>
            </a:r>
            <a:r>
              <a:rPr lang="en-US" sz="2400" dirty="0">
                <a:solidFill>
                  <a:srgbClr val="FFC41D"/>
                </a:solidFill>
              </a:rPr>
              <a:t>M</a:t>
            </a:r>
            <a:r>
              <a:rPr lang="en-US" sz="2400" dirty="0"/>
              <a:t>.</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2" name="Group 21">
            <a:extLst>
              <a:ext uri="{FF2B5EF4-FFF2-40B4-BE49-F238E27FC236}">
                <a16:creationId xmlns:a16="http://schemas.microsoft.com/office/drawing/2014/main" id="{C8AF6FFB-615F-4C45-9EB4-9D4875C6A23B}"/>
              </a:ext>
            </a:extLst>
          </p:cNvPr>
          <p:cNvGrpSpPr/>
          <p:nvPr/>
        </p:nvGrpSpPr>
        <p:grpSpPr>
          <a:xfrm>
            <a:off x="2115879" y="4782508"/>
            <a:ext cx="1031137" cy="1178659"/>
            <a:chOff x="2349252" y="4782508"/>
            <a:chExt cx="1031137" cy="1178659"/>
          </a:xfrm>
        </p:grpSpPr>
        <p:pic>
          <p:nvPicPr>
            <p:cNvPr id="14" name="Picture 13">
              <a:extLst>
                <a:ext uri="{FF2B5EF4-FFF2-40B4-BE49-F238E27FC236}">
                  <a16:creationId xmlns:a16="http://schemas.microsoft.com/office/drawing/2014/main" id="{F01FD9F2-A4D4-1C41-BDC3-9569510E635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49252" y="4782508"/>
              <a:ext cx="1031137" cy="1178659"/>
            </a:xfrm>
            <a:prstGeom prst="rect">
              <a:avLst/>
            </a:prstGeom>
          </p:spPr>
        </p:pic>
        <p:sp>
          <p:nvSpPr>
            <p:cNvPr id="16" name="Oval 15">
              <a:extLst>
                <a:ext uri="{FF2B5EF4-FFF2-40B4-BE49-F238E27FC236}">
                  <a16:creationId xmlns:a16="http://schemas.microsoft.com/office/drawing/2014/main" id="{13F21A93-49DC-6F4C-B836-14793BB2EC96}"/>
                </a:ext>
              </a:extLst>
            </p:cNvPr>
            <p:cNvSpPr/>
            <p:nvPr/>
          </p:nvSpPr>
          <p:spPr>
            <a:xfrm>
              <a:off x="2951018" y="5154155"/>
              <a:ext cx="139951" cy="139951"/>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Oval 23">
              <a:extLst>
                <a:ext uri="{FF2B5EF4-FFF2-40B4-BE49-F238E27FC236}">
                  <a16:creationId xmlns:a16="http://schemas.microsoft.com/office/drawing/2014/main" id="{D5BA4211-9609-8944-9D3B-FF5DAD45B30C}"/>
                </a:ext>
              </a:extLst>
            </p:cNvPr>
            <p:cNvSpPr/>
            <p:nvPr/>
          </p:nvSpPr>
          <p:spPr>
            <a:xfrm>
              <a:off x="2630384" y="5112591"/>
              <a:ext cx="139951" cy="139951"/>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27954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fade">
                                      <p:cBhvr>
                                        <p:cTn id="18" dur="500"/>
                                        <p:tgtEl>
                                          <p:spTgt spid="1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939E1E-CF7F-1F4A-A0C7-394AAA402F13}"/>
              </a:ext>
            </a:extLst>
          </p:cNvPr>
          <p:cNvSpPr/>
          <p:nvPr/>
        </p:nvSpPr>
        <p:spPr>
          <a:xfrm>
            <a:off x="0" y="5588844"/>
            <a:ext cx="2685327" cy="126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itle 1">
            <a:extLst>
              <a:ext uri="{FF2B5EF4-FFF2-40B4-BE49-F238E27FC236}">
                <a16:creationId xmlns:a16="http://schemas.microsoft.com/office/drawing/2014/main" id="{DF817686-83FE-4A46-B900-927D041DCAAE}"/>
              </a:ext>
            </a:extLst>
          </p:cNvPr>
          <p:cNvSpPr>
            <a:spLocks noGrp="1"/>
          </p:cNvSpPr>
          <p:nvPr>
            <p:ph type="ctrTitle"/>
          </p:nvPr>
        </p:nvSpPr>
        <p:spPr>
          <a:xfrm>
            <a:off x="454307" y="1591875"/>
            <a:ext cx="8770716" cy="764360"/>
          </a:xfrm>
        </p:spPr>
        <p:txBody>
          <a:bodyPr>
            <a:noAutofit/>
          </a:bodyPr>
          <a:lstStyle/>
          <a:p>
            <a:r>
              <a:rPr lang="en-US" dirty="0"/>
              <a:t>Positive </a:t>
            </a:r>
            <a:br>
              <a:rPr lang="en-US" dirty="0"/>
            </a:br>
            <a:r>
              <a:rPr lang="en-US" dirty="0"/>
              <a:t>Feedback</a:t>
            </a:r>
            <a:endParaRPr lang="de-DE" dirty="0"/>
          </a:p>
        </p:txBody>
      </p:sp>
      <p:sp>
        <p:nvSpPr>
          <p:cNvPr id="7" name="TextBox 6">
            <a:extLst>
              <a:ext uri="{FF2B5EF4-FFF2-40B4-BE49-F238E27FC236}">
                <a16:creationId xmlns:a16="http://schemas.microsoft.com/office/drawing/2014/main" id="{5C708245-9E2E-9C42-81EC-BBE37C58476F}"/>
              </a:ext>
            </a:extLst>
          </p:cNvPr>
          <p:cNvSpPr txBox="1"/>
          <p:nvPr/>
        </p:nvSpPr>
        <p:spPr>
          <a:xfrm>
            <a:off x="5116011" y="2210753"/>
            <a:ext cx="3449255" cy="1938992"/>
          </a:xfrm>
          <a:prstGeom prst="rect">
            <a:avLst/>
          </a:prstGeom>
          <a:noFill/>
        </p:spPr>
        <p:txBody>
          <a:bodyPr wrap="square" rtlCol="0">
            <a:spAutoFit/>
          </a:bodyPr>
          <a:lstStyle/>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you did _____________,</a:t>
            </a:r>
          </a:p>
          <a:p>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b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dirty="0">
                <a:solidFill>
                  <a:srgbClr val="005B89"/>
                </a:solidFill>
                <a:latin typeface="Open Sans" panose="020B0606030504020204" pitchFamily="34" charset="0"/>
                <a:ea typeface="Open Sans" panose="020B0606030504020204" pitchFamily="34" charset="0"/>
                <a:cs typeface="Open Sans" panose="020B0606030504020204" pitchFamily="34" charset="0"/>
              </a:rPr>
              <a:t>I felt___________!</a:t>
            </a:r>
          </a:p>
          <a:p>
            <a:endParaRPr lang="de-DE" sz="24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Callout 11">
            <a:extLst>
              <a:ext uri="{FF2B5EF4-FFF2-40B4-BE49-F238E27FC236}">
                <a16:creationId xmlns:a16="http://schemas.microsoft.com/office/drawing/2014/main" id="{AF3DBA58-6189-7C4F-A60B-84C2E6C18ED5}"/>
              </a:ext>
            </a:extLst>
          </p:cNvPr>
          <p:cNvSpPr/>
          <p:nvPr/>
        </p:nvSpPr>
        <p:spPr>
          <a:xfrm rot="1268365">
            <a:off x="4238401" y="1676445"/>
            <a:ext cx="4096942" cy="2744951"/>
          </a:xfrm>
          <a:prstGeom prst="wedgeEllipseCallout">
            <a:avLst/>
          </a:prstGeom>
          <a:noFill/>
          <a:ln>
            <a:solidFill>
              <a:schemeClr val="accent1">
                <a:shade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oup 10">
            <a:extLst>
              <a:ext uri="{FF2B5EF4-FFF2-40B4-BE49-F238E27FC236}">
                <a16:creationId xmlns:a16="http://schemas.microsoft.com/office/drawing/2014/main" id="{E2DEE137-8163-664E-9BC3-E22073812E75}"/>
              </a:ext>
            </a:extLst>
          </p:cNvPr>
          <p:cNvGrpSpPr/>
          <p:nvPr/>
        </p:nvGrpSpPr>
        <p:grpSpPr>
          <a:xfrm>
            <a:off x="-729164" y="2819011"/>
            <a:ext cx="7817882" cy="4929395"/>
            <a:chOff x="-228083" y="2942788"/>
            <a:chExt cx="7207619" cy="4544607"/>
          </a:xfrm>
        </p:grpSpPr>
        <p:pic>
          <p:nvPicPr>
            <p:cNvPr id="3" name="Picture 2">
              <a:extLst>
                <a:ext uri="{FF2B5EF4-FFF2-40B4-BE49-F238E27FC236}">
                  <a16:creationId xmlns:a16="http://schemas.microsoft.com/office/drawing/2014/main" id="{55873C71-1FCA-DC4B-B292-BEE444E0C716}"/>
                </a:ext>
              </a:extLst>
            </p:cNvPr>
            <p:cNvPicPr>
              <a:picLocks noChangeAspect="1"/>
            </p:cNvPicPr>
            <p:nvPr/>
          </p:nvPicPr>
          <p:blipFill>
            <a:blip r:embed="rId3"/>
            <a:stretch>
              <a:fillRect/>
            </a:stretch>
          </p:blipFill>
          <p:spPr>
            <a:xfrm rot="437736">
              <a:off x="2434930" y="2942790"/>
              <a:ext cx="4544606" cy="4544605"/>
            </a:xfrm>
            <a:prstGeom prst="rect">
              <a:avLst/>
            </a:prstGeom>
          </p:spPr>
        </p:pic>
        <p:pic>
          <p:nvPicPr>
            <p:cNvPr id="6" name="Picture 5">
              <a:extLst>
                <a:ext uri="{FF2B5EF4-FFF2-40B4-BE49-F238E27FC236}">
                  <a16:creationId xmlns:a16="http://schemas.microsoft.com/office/drawing/2014/main" id="{B0A9E1DF-F3C4-B645-BB3C-726563F4CF27}"/>
                </a:ext>
              </a:extLst>
            </p:cNvPr>
            <p:cNvPicPr>
              <a:picLocks noChangeAspect="1"/>
            </p:cNvPicPr>
            <p:nvPr/>
          </p:nvPicPr>
          <p:blipFill>
            <a:blip r:embed="rId3"/>
            <a:stretch>
              <a:fillRect/>
            </a:stretch>
          </p:blipFill>
          <p:spPr>
            <a:xfrm rot="21162264" flipH="1">
              <a:off x="-228083" y="2942788"/>
              <a:ext cx="4544606" cy="4544605"/>
            </a:xfrm>
            <a:prstGeom prst="rect">
              <a:avLst/>
            </a:prstGeom>
          </p:spPr>
        </p:pic>
        <p:pic>
          <p:nvPicPr>
            <p:cNvPr id="14" name="Picture 13">
              <a:extLst>
                <a:ext uri="{FF2B5EF4-FFF2-40B4-BE49-F238E27FC236}">
                  <a16:creationId xmlns:a16="http://schemas.microsoft.com/office/drawing/2014/main" id="{FB5AAE3F-23FE-1649-82A7-8B7170A8C92B}"/>
                </a:ext>
              </a:extLst>
            </p:cNvPr>
            <p:cNvPicPr>
              <a:picLocks noChangeAspect="1"/>
            </p:cNvPicPr>
            <p:nvPr/>
          </p:nvPicPr>
          <p:blipFill>
            <a:blip r:embed="rId4"/>
            <a:stretch>
              <a:fillRect/>
            </a:stretch>
          </p:blipFill>
          <p:spPr>
            <a:xfrm>
              <a:off x="2163205" y="3346827"/>
              <a:ext cx="2382493" cy="2382493"/>
            </a:xfrm>
            <a:prstGeom prst="rect">
              <a:avLst/>
            </a:prstGeom>
          </p:spPr>
        </p:pic>
      </p:grpSp>
    </p:spTree>
    <p:extLst>
      <p:ext uri="{BB962C8B-B14F-4D97-AF65-F5344CB8AC3E}">
        <p14:creationId xmlns:p14="http://schemas.microsoft.com/office/powerpoint/2010/main" val="186000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BAAAC5-4F93-A149-9E77-753D0CD30047}"/>
              </a:ext>
            </a:extLst>
          </p:cNvPr>
          <p:cNvSpPr/>
          <p:nvPr/>
        </p:nvSpPr>
        <p:spPr>
          <a:xfrm>
            <a:off x="0" y="5588844"/>
            <a:ext cx="2685327" cy="12691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10">
            <a:extLst>
              <a:ext uri="{FF2B5EF4-FFF2-40B4-BE49-F238E27FC236}">
                <a16:creationId xmlns:a16="http://schemas.microsoft.com/office/drawing/2014/main" id="{3F650FBD-7658-C646-812C-39F624DE321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27587" y="0"/>
            <a:ext cx="4016413" cy="6858000"/>
          </a:xfrm>
          <a:prstGeom prst="rect">
            <a:avLst/>
          </a:prstGeom>
        </p:spPr>
      </p:pic>
      <p:sp>
        <p:nvSpPr>
          <p:cNvPr id="5" name="TextBox 4">
            <a:extLst>
              <a:ext uri="{FF2B5EF4-FFF2-40B4-BE49-F238E27FC236}">
                <a16:creationId xmlns:a16="http://schemas.microsoft.com/office/drawing/2014/main" id="{4BF6C1F4-EDDF-3148-8B90-7E9C88211407}"/>
              </a:ext>
            </a:extLst>
          </p:cNvPr>
          <p:cNvSpPr txBox="1"/>
          <p:nvPr/>
        </p:nvSpPr>
        <p:spPr>
          <a:xfrm>
            <a:off x="395160" y="1846177"/>
            <a:ext cx="4572000" cy="4493538"/>
          </a:xfrm>
          <a:prstGeom prst="rect">
            <a:avLst/>
          </a:prstGeom>
          <a:noFill/>
        </p:spPr>
        <p:txBody>
          <a:bodyPr wrap="square" rtlCol="0">
            <a:spAutoFit/>
          </a:bodyPr>
          <a:lstStyle/>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understand others are unique.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want to learn more about everyone I meet. </a:t>
            </a:r>
            <a:b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b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want to step into their shoes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and see what they are going through.</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am a friend. I support and trust.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Working together is a must.</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Kind and caring I will be. </a:t>
            </a:r>
          </a:p>
          <a:p>
            <a:r>
              <a:rPr lang="en-US" sz="22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listen to you. You listen to me.</a:t>
            </a:r>
          </a:p>
        </p:txBody>
      </p:sp>
    </p:spTree>
    <p:extLst>
      <p:ext uri="{BB962C8B-B14F-4D97-AF65-F5344CB8AC3E}">
        <p14:creationId xmlns:p14="http://schemas.microsoft.com/office/powerpoint/2010/main" val="288154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F61A0C-088E-0843-A1C5-87DE07DEB508}"/>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0C0DA932-5FF6-D74D-9B60-19B21295E0C1}"/>
              </a:ext>
            </a:extLst>
          </p:cNvPr>
          <p:cNvSpPr>
            <a:spLocks noGrp="1"/>
          </p:cNvSpPr>
          <p:nvPr>
            <p:ph type="ctrTitle"/>
          </p:nvPr>
        </p:nvSpPr>
        <p:spPr/>
        <p:txBody>
          <a:bodyPr/>
          <a:lstStyle/>
          <a:p>
            <a:r>
              <a:rPr lang="de-DE" dirty="0"/>
              <a:t>Who </a:t>
            </a:r>
            <a:r>
              <a:rPr lang="de-DE" dirty="0" err="1"/>
              <a:t>are</a:t>
            </a:r>
            <a:r>
              <a:rPr lang="de-DE" dirty="0"/>
              <a:t> YOU?</a:t>
            </a:r>
          </a:p>
        </p:txBody>
      </p:sp>
      <p:sp>
        <p:nvSpPr>
          <p:cNvPr id="3" name="Subtitle 2">
            <a:extLst>
              <a:ext uri="{FF2B5EF4-FFF2-40B4-BE49-F238E27FC236}">
                <a16:creationId xmlns:a16="http://schemas.microsoft.com/office/drawing/2014/main" id="{BC923E40-414C-E944-A831-6345FED67937}"/>
              </a:ext>
            </a:extLst>
          </p:cNvPr>
          <p:cNvSpPr>
            <a:spLocks noGrp="1"/>
          </p:cNvSpPr>
          <p:nvPr>
            <p:ph type="subTitle" idx="1"/>
          </p:nvPr>
        </p:nvSpPr>
        <p:spPr>
          <a:xfrm>
            <a:off x="5289629" y="2474937"/>
            <a:ext cx="3483979" cy="3252376"/>
          </a:xfrm>
        </p:spPr>
        <p:txBody>
          <a:bodyPr>
            <a:normAutofit/>
          </a:bodyPr>
          <a:lstStyle/>
          <a:p>
            <a:r>
              <a:rPr lang="en-US" sz="2200" i="1" dirty="0">
                <a:solidFill>
                  <a:srgbClr val="005B89"/>
                </a:solidFill>
              </a:rPr>
              <a:t>I understand others </a:t>
            </a:r>
            <a:br>
              <a:rPr lang="en-US" sz="2200" i="1" dirty="0">
                <a:solidFill>
                  <a:srgbClr val="005B89"/>
                </a:solidFill>
              </a:rPr>
            </a:br>
            <a:r>
              <a:rPr lang="en-US" sz="2200" i="1" dirty="0">
                <a:solidFill>
                  <a:srgbClr val="005B89"/>
                </a:solidFill>
              </a:rPr>
              <a:t>are </a:t>
            </a:r>
            <a:r>
              <a:rPr lang="en-US" sz="2200" b="1" i="1" dirty="0">
                <a:solidFill>
                  <a:srgbClr val="005B89"/>
                </a:solidFill>
              </a:rPr>
              <a:t>unique</a:t>
            </a:r>
            <a:r>
              <a:rPr lang="en-US" sz="2200" i="1" dirty="0">
                <a:solidFill>
                  <a:srgbClr val="005B89"/>
                </a:solidFill>
              </a:rPr>
              <a:t>. </a:t>
            </a:r>
          </a:p>
          <a:p>
            <a:r>
              <a:rPr lang="en-US" sz="2200" i="1" dirty="0">
                <a:solidFill>
                  <a:srgbClr val="005B89"/>
                </a:solidFill>
              </a:rPr>
              <a:t>I want to learn more about everyone I meet. </a:t>
            </a:r>
          </a:p>
          <a:p>
            <a:r>
              <a:rPr lang="en-US" sz="2200" i="1" dirty="0">
                <a:solidFill>
                  <a:srgbClr val="005B89"/>
                </a:solidFill>
              </a:rPr>
              <a:t>I want to step into </a:t>
            </a:r>
            <a:br>
              <a:rPr lang="en-US" sz="2200" i="1" dirty="0">
                <a:solidFill>
                  <a:srgbClr val="005B89"/>
                </a:solidFill>
              </a:rPr>
            </a:br>
            <a:r>
              <a:rPr lang="en-US" sz="2200" i="1" dirty="0">
                <a:solidFill>
                  <a:srgbClr val="005B89"/>
                </a:solidFill>
              </a:rPr>
              <a:t>their shoes </a:t>
            </a:r>
          </a:p>
          <a:p>
            <a:r>
              <a:rPr lang="en-US" sz="2200" i="1" dirty="0">
                <a:solidFill>
                  <a:srgbClr val="005B89"/>
                </a:solidFill>
              </a:rPr>
              <a:t>and see what they are going through.</a:t>
            </a:r>
          </a:p>
          <a:p>
            <a:endParaRPr lang="de-DE" sz="2200" i="1" dirty="0"/>
          </a:p>
        </p:txBody>
      </p:sp>
      <p:pic>
        <p:nvPicPr>
          <p:cNvPr id="8" name="Picture 7">
            <a:extLst>
              <a:ext uri="{FF2B5EF4-FFF2-40B4-BE49-F238E27FC236}">
                <a16:creationId xmlns:a16="http://schemas.microsoft.com/office/drawing/2014/main" id="{F6B409B3-44C6-644E-B824-98E70749D99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73916" y="2542515"/>
            <a:ext cx="4597363" cy="3710367"/>
          </a:xfrm>
          <a:prstGeom prst="rect">
            <a:avLst/>
          </a:prstGeom>
        </p:spPr>
      </p:pic>
      <p:sp>
        <p:nvSpPr>
          <p:cNvPr id="5" name="Rectangle 4">
            <a:extLst>
              <a:ext uri="{FF2B5EF4-FFF2-40B4-BE49-F238E27FC236}">
                <a16:creationId xmlns:a16="http://schemas.microsoft.com/office/drawing/2014/main" id="{AAB230CF-CAA8-6048-97C5-4393E7E34113}"/>
              </a:ext>
            </a:extLst>
          </p:cNvPr>
          <p:cNvSpPr/>
          <p:nvPr/>
        </p:nvSpPr>
        <p:spPr>
          <a:xfrm>
            <a:off x="5289629" y="5522849"/>
            <a:ext cx="1077539" cy="369332"/>
          </a:xfrm>
          <a:prstGeom prst="rect">
            <a:avLst/>
          </a:prstGeom>
        </p:spPr>
        <p:txBody>
          <a:bodyPr wrap="none">
            <a:spAutoFit/>
          </a:bodyPr>
          <a:lstStyle/>
          <a:p>
            <a:r>
              <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rPr>
              <a:t>Unique</a:t>
            </a: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6" name="Rectangle 5">
            <a:extLst>
              <a:ext uri="{FF2B5EF4-FFF2-40B4-BE49-F238E27FC236}">
                <a16:creationId xmlns:a16="http://schemas.microsoft.com/office/drawing/2014/main" id="{BF988DE2-B9BF-B44C-BF01-C4547C3619AA}"/>
              </a:ext>
            </a:extLst>
          </p:cNvPr>
          <p:cNvSpPr/>
          <p:nvPr/>
        </p:nvSpPr>
        <p:spPr>
          <a:xfrm>
            <a:off x="6279243" y="5533845"/>
            <a:ext cx="2703176" cy="646331"/>
          </a:xfrm>
          <a:prstGeom prst="rect">
            <a:avLst/>
          </a:prstGeom>
        </p:spPr>
        <p:txBody>
          <a:bodyPr wrap="none">
            <a:spAutoFit/>
          </a:bodyPr>
          <a:lstStyle/>
          <a:p>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to be one of a kind </a:t>
            </a:r>
            <a:b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and unlike anyone else!</a:t>
            </a:r>
          </a:p>
        </p:txBody>
      </p:sp>
    </p:spTree>
    <p:extLst>
      <p:ext uri="{BB962C8B-B14F-4D97-AF65-F5344CB8AC3E}">
        <p14:creationId xmlns:p14="http://schemas.microsoft.com/office/powerpoint/2010/main" val="81013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B46980-631F-7241-B928-131A449DB3F8}"/>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7">
            <a:extLst>
              <a:ext uri="{FF2B5EF4-FFF2-40B4-BE49-F238E27FC236}">
                <a16:creationId xmlns:a16="http://schemas.microsoft.com/office/drawing/2014/main" id="{3F047AB1-5F55-7143-905B-4444E206DDDB}"/>
              </a:ext>
            </a:extLst>
          </p:cNvPr>
          <p:cNvPicPr>
            <a:picLocks noChangeAspect="1"/>
          </p:cNvPicPr>
          <p:nvPr/>
        </p:nvPicPr>
        <p:blipFill rotWithShape="1">
          <a:blip r:embed="rId3">
            <a:extLst>
              <a:ext uri="{28A0092B-C50C-407E-A947-70E740481C1C}">
                <a14:useLocalDpi xmlns:a14="http://schemas.microsoft.com/office/drawing/2010/main"/>
              </a:ext>
            </a:extLst>
          </a:blip>
          <a:srcRect t="-318"/>
          <a:stretch/>
        </p:blipFill>
        <p:spPr>
          <a:xfrm>
            <a:off x="1488442" y="2356235"/>
            <a:ext cx="6035104" cy="3656322"/>
          </a:xfrm>
          <a:prstGeom prst="rect">
            <a:avLst/>
          </a:prstGeom>
        </p:spPr>
      </p:pic>
      <p:sp>
        <p:nvSpPr>
          <p:cNvPr id="9" name="Title 1">
            <a:extLst>
              <a:ext uri="{FF2B5EF4-FFF2-40B4-BE49-F238E27FC236}">
                <a16:creationId xmlns:a16="http://schemas.microsoft.com/office/drawing/2014/main" id="{E48A8876-F2F1-BC45-A77C-DF7EDA91C051}"/>
              </a:ext>
            </a:extLst>
          </p:cNvPr>
          <p:cNvSpPr>
            <a:spLocks noGrp="1"/>
          </p:cNvSpPr>
          <p:nvPr>
            <p:ph type="ctrTitle"/>
          </p:nvPr>
        </p:nvSpPr>
        <p:spPr>
          <a:xfrm>
            <a:off x="416859" y="1591875"/>
            <a:ext cx="7772400" cy="764360"/>
          </a:xfrm>
        </p:spPr>
        <p:txBody>
          <a:bodyPr>
            <a:noAutofit/>
          </a:bodyPr>
          <a:lstStyle/>
          <a:p>
            <a:r>
              <a:rPr lang="en-US" dirty="0"/>
              <a:t>How are you different from someone else?</a:t>
            </a:r>
            <a:endParaRPr lang="de-DE" dirty="0"/>
          </a:p>
        </p:txBody>
      </p:sp>
    </p:spTree>
    <p:extLst>
      <p:ext uri="{BB962C8B-B14F-4D97-AF65-F5344CB8AC3E}">
        <p14:creationId xmlns:p14="http://schemas.microsoft.com/office/powerpoint/2010/main" val="642009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4C70FD0-21B3-8644-8031-CD2B1CB9B632}"/>
              </a:ext>
            </a:extLst>
          </p:cNvPr>
          <p:cNvSpPr txBox="1">
            <a:spLocks/>
          </p:cNvSpPr>
          <p:nvPr/>
        </p:nvSpPr>
        <p:spPr>
          <a:xfrm>
            <a:off x="938808" y="1591874"/>
            <a:ext cx="7772400" cy="183712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Why is it             to be unique?</a:t>
            </a:r>
            <a:endParaRPr lang="de-DE" dirty="0"/>
          </a:p>
        </p:txBody>
      </p:sp>
      <p:grpSp>
        <p:nvGrpSpPr>
          <p:cNvPr id="15" name="Group 14">
            <a:extLst>
              <a:ext uri="{FF2B5EF4-FFF2-40B4-BE49-F238E27FC236}">
                <a16:creationId xmlns:a16="http://schemas.microsoft.com/office/drawing/2014/main" id="{4997E025-5F1E-0045-A064-C8F7D12E0255}"/>
              </a:ext>
            </a:extLst>
          </p:cNvPr>
          <p:cNvGrpSpPr/>
          <p:nvPr/>
        </p:nvGrpSpPr>
        <p:grpSpPr>
          <a:xfrm>
            <a:off x="496518" y="2775801"/>
            <a:ext cx="8204751" cy="1912099"/>
            <a:chOff x="496518" y="2849153"/>
            <a:chExt cx="7883043" cy="1837126"/>
          </a:xfrm>
        </p:grpSpPr>
        <p:pic>
          <p:nvPicPr>
            <p:cNvPr id="16" name="Picture 15">
              <a:extLst>
                <a:ext uri="{FF2B5EF4-FFF2-40B4-BE49-F238E27FC236}">
                  <a16:creationId xmlns:a16="http://schemas.microsoft.com/office/drawing/2014/main" id="{830EE4C2-DA44-914C-8203-FAE31DDD351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550761" y="2849154"/>
              <a:ext cx="1828800" cy="1837125"/>
            </a:xfrm>
            <a:prstGeom prst="rect">
              <a:avLst/>
            </a:prstGeom>
          </p:spPr>
        </p:pic>
        <p:pic>
          <p:nvPicPr>
            <p:cNvPr id="17" name="Picture 16">
              <a:extLst>
                <a:ext uri="{FF2B5EF4-FFF2-40B4-BE49-F238E27FC236}">
                  <a16:creationId xmlns:a16="http://schemas.microsoft.com/office/drawing/2014/main" id="{5F1BA744-E9C5-F64A-BD47-6013E524452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514599" y="2849154"/>
              <a:ext cx="1828801" cy="1830423"/>
            </a:xfrm>
            <a:prstGeom prst="rect">
              <a:avLst/>
            </a:prstGeom>
          </p:spPr>
        </p:pic>
        <p:pic>
          <p:nvPicPr>
            <p:cNvPr id="18" name="Picture 17">
              <a:extLst>
                <a:ext uri="{FF2B5EF4-FFF2-40B4-BE49-F238E27FC236}">
                  <a16:creationId xmlns:a16="http://schemas.microsoft.com/office/drawing/2014/main" id="{E8087D26-8687-6D45-A50B-68196D873D9F}"/>
                </a:ext>
              </a:extLst>
            </p:cNvPr>
            <p:cNvPicPr>
              <a:picLocks noChangeAspect="1"/>
            </p:cNvPicPr>
            <p:nvPr/>
          </p:nvPicPr>
          <p:blipFill rotWithShape="1">
            <a:blip r:embed="rId5"/>
            <a:srcRect l="12808" r="21030" b="666"/>
            <a:stretch/>
          </p:blipFill>
          <p:spPr>
            <a:xfrm>
              <a:off x="4532680" y="2849153"/>
              <a:ext cx="1828801" cy="1830423"/>
            </a:xfrm>
            <a:prstGeom prst="rect">
              <a:avLst/>
            </a:prstGeom>
            <a:ln w="3175">
              <a:noFill/>
            </a:ln>
          </p:spPr>
        </p:pic>
        <p:pic>
          <p:nvPicPr>
            <p:cNvPr id="19" name="Picture 18">
              <a:extLst>
                <a:ext uri="{FF2B5EF4-FFF2-40B4-BE49-F238E27FC236}">
                  <a16:creationId xmlns:a16="http://schemas.microsoft.com/office/drawing/2014/main" id="{634AE195-7166-4B42-BBBD-57E9A517E59F}"/>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96518" y="2849153"/>
              <a:ext cx="1828801" cy="1837124"/>
            </a:xfrm>
            <a:prstGeom prst="rect">
              <a:avLst/>
            </a:prstGeom>
          </p:spPr>
        </p:pic>
      </p:grpSp>
      <p:sp>
        <p:nvSpPr>
          <p:cNvPr id="20" name="TextBox 19">
            <a:extLst>
              <a:ext uri="{FF2B5EF4-FFF2-40B4-BE49-F238E27FC236}">
                <a16:creationId xmlns:a16="http://schemas.microsoft.com/office/drawing/2014/main" id="{159C1B82-5BF1-D34F-AC89-BAFAE21F3DF9}"/>
              </a:ext>
            </a:extLst>
          </p:cNvPr>
          <p:cNvSpPr txBox="1"/>
          <p:nvPr/>
        </p:nvSpPr>
        <p:spPr>
          <a:xfrm>
            <a:off x="3357011" y="1521061"/>
            <a:ext cx="1398140" cy="707886"/>
          </a:xfrm>
          <a:prstGeom prst="rect">
            <a:avLst/>
          </a:prstGeom>
          <a:noFill/>
        </p:spPr>
        <p:txBody>
          <a:bodyPr wrap="none" rtlCol="0">
            <a:spAutoFit/>
          </a:bodyPr>
          <a:lstStyle/>
          <a:p>
            <a:r>
              <a:rPr lang="de-DE" sz="4000" dirty="0" err="1">
                <a:solidFill>
                  <a:srgbClr val="005B89"/>
                </a:solidFill>
                <a:latin typeface="Open Sans" panose="020B0606030504020204" pitchFamily="34" charset="0"/>
                <a:ea typeface="Open Sans" panose="020B0606030504020204" pitchFamily="34" charset="0"/>
                <a:cs typeface="Open Sans" panose="020B0606030504020204" pitchFamily="34" charset="0"/>
              </a:rPr>
              <a:t>good</a:t>
            </a:r>
            <a:endParaRPr lang="de-DE" sz="4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Straight Connector 20">
            <a:extLst>
              <a:ext uri="{FF2B5EF4-FFF2-40B4-BE49-F238E27FC236}">
                <a16:creationId xmlns:a16="http://schemas.microsoft.com/office/drawing/2014/main" id="{06229915-58FC-1640-B806-3EDAB85C7F58}"/>
              </a:ext>
            </a:extLst>
          </p:cNvPr>
          <p:cNvCxnSpPr>
            <a:cxnSpLocks/>
          </p:cNvCxnSpPr>
          <p:nvPr/>
        </p:nvCxnSpPr>
        <p:spPr>
          <a:xfrm>
            <a:off x="3734119" y="2126207"/>
            <a:ext cx="880450" cy="0"/>
          </a:xfrm>
          <a:prstGeom prst="line">
            <a:avLst/>
          </a:prstGeom>
          <a:ln w="38100">
            <a:solidFill>
              <a:srgbClr val="005B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47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F0779B-85F2-6D43-9801-54D02CE8D8C4}"/>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Picture 14">
            <a:extLst>
              <a:ext uri="{FF2B5EF4-FFF2-40B4-BE49-F238E27FC236}">
                <a16:creationId xmlns:a16="http://schemas.microsoft.com/office/drawing/2014/main" id="{2498F1F0-6072-6F4D-8758-16A1F7A00F1D}"/>
              </a:ext>
            </a:extLst>
          </p:cNvPr>
          <p:cNvPicPr>
            <a:picLocks noChangeAspect="1"/>
          </p:cNvPicPr>
          <p:nvPr/>
        </p:nvPicPr>
        <p:blipFill rotWithShape="1">
          <a:blip r:embed="rId3">
            <a:extLst>
              <a:ext uri="{28A0092B-C50C-407E-A947-70E740481C1C}">
                <a14:useLocalDpi xmlns:a14="http://schemas.microsoft.com/office/drawing/2010/main"/>
              </a:ext>
            </a:extLst>
          </a:blip>
          <a:srcRect l="30767" t="49295" r="26979"/>
          <a:stretch/>
        </p:blipFill>
        <p:spPr>
          <a:xfrm>
            <a:off x="1" y="1866479"/>
            <a:ext cx="9144000" cy="3291838"/>
          </a:xfrm>
          <a:prstGeom prst="rect">
            <a:avLst/>
          </a:prstGeom>
        </p:spPr>
      </p:pic>
      <p:sp>
        <p:nvSpPr>
          <p:cNvPr id="16" name="Title 1">
            <a:extLst>
              <a:ext uri="{FF2B5EF4-FFF2-40B4-BE49-F238E27FC236}">
                <a16:creationId xmlns:a16="http://schemas.microsoft.com/office/drawing/2014/main" id="{400CF950-D87B-004D-9B39-84CC69288EBD}"/>
              </a:ext>
            </a:extLst>
          </p:cNvPr>
          <p:cNvSpPr>
            <a:spLocks noGrp="1"/>
          </p:cNvSpPr>
          <p:nvPr>
            <p:ph type="ctrTitle"/>
          </p:nvPr>
        </p:nvSpPr>
        <p:spPr>
          <a:xfrm>
            <a:off x="454307" y="1591875"/>
            <a:ext cx="8770716" cy="764360"/>
          </a:xfrm>
        </p:spPr>
        <p:txBody>
          <a:bodyPr>
            <a:noAutofit/>
          </a:bodyPr>
          <a:lstStyle/>
          <a:p>
            <a:r>
              <a:rPr lang="en-US" dirty="0"/>
              <a:t>We’re all different and that’s OK! </a:t>
            </a:r>
            <a:endParaRPr lang="de-DE" dirty="0"/>
          </a:p>
        </p:txBody>
      </p:sp>
      <p:sp>
        <p:nvSpPr>
          <p:cNvPr id="22" name="Subtitle 2">
            <a:extLst>
              <a:ext uri="{FF2B5EF4-FFF2-40B4-BE49-F238E27FC236}">
                <a16:creationId xmlns:a16="http://schemas.microsoft.com/office/drawing/2014/main" id="{AAEE885E-7EAD-C34B-A8E4-CB785FA54ACB}"/>
              </a:ext>
            </a:extLst>
          </p:cNvPr>
          <p:cNvSpPr>
            <a:spLocks noGrp="1"/>
          </p:cNvSpPr>
          <p:nvPr>
            <p:ph type="subTitle" idx="1"/>
          </p:nvPr>
        </p:nvSpPr>
        <p:spPr>
          <a:xfrm>
            <a:off x="2360213" y="5113019"/>
            <a:ext cx="5301206" cy="469505"/>
          </a:xfrm>
        </p:spPr>
        <p:txBody>
          <a:bodyPr>
            <a:normAutofit/>
          </a:bodyPr>
          <a:lstStyle/>
          <a:p>
            <a:r>
              <a:rPr lang="en-US" dirty="0" err="1">
                <a:solidFill>
                  <a:srgbClr val="005B89"/>
                </a:solidFill>
              </a:rPr>
              <a:t>ffer</a:t>
            </a:r>
            <a:r>
              <a:rPr lang="en-US" dirty="0">
                <a:solidFill>
                  <a:srgbClr val="005B89"/>
                </a:solidFill>
              </a:rPr>
              <a:t> your ideas and listen to others.</a:t>
            </a:r>
          </a:p>
          <a:p>
            <a:endParaRPr lang="de-DE" dirty="0"/>
          </a:p>
        </p:txBody>
      </p:sp>
      <p:sp>
        <p:nvSpPr>
          <p:cNvPr id="23" name="Subtitle 2">
            <a:extLst>
              <a:ext uri="{FF2B5EF4-FFF2-40B4-BE49-F238E27FC236}">
                <a16:creationId xmlns:a16="http://schemas.microsoft.com/office/drawing/2014/main" id="{64CBC3F4-4AC3-2A4D-83FF-55EF3E76D26E}"/>
              </a:ext>
            </a:extLst>
          </p:cNvPr>
          <p:cNvSpPr txBox="1">
            <a:spLocks/>
          </p:cNvSpPr>
          <p:nvPr/>
        </p:nvSpPr>
        <p:spPr>
          <a:xfrm>
            <a:off x="2296379" y="5824635"/>
            <a:ext cx="5220182" cy="7643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rgbClr val="005B89"/>
                </a:solidFill>
              </a:rPr>
              <a:t>eep</a:t>
            </a:r>
            <a:r>
              <a:rPr lang="en-US" dirty="0">
                <a:solidFill>
                  <a:srgbClr val="005B89"/>
                </a:solidFill>
              </a:rPr>
              <a:t> an open mind and learn </a:t>
            </a:r>
            <a:br>
              <a:rPr lang="en-US" dirty="0">
                <a:solidFill>
                  <a:srgbClr val="005B89"/>
                </a:solidFill>
              </a:rPr>
            </a:br>
            <a:r>
              <a:rPr lang="en-US" dirty="0">
                <a:solidFill>
                  <a:srgbClr val="005B89"/>
                </a:solidFill>
              </a:rPr>
              <a:t>from others.</a:t>
            </a:r>
          </a:p>
          <a:p>
            <a:endParaRPr lang="de-DE" dirty="0"/>
          </a:p>
        </p:txBody>
      </p:sp>
      <p:sp>
        <p:nvSpPr>
          <p:cNvPr id="24" name="TextBox 23">
            <a:extLst>
              <a:ext uri="{FF2B5EF4-FFF2-40B4-BE49-F238E27FC236}">
                <a16:creationId xmlns:a16="http://schemas.microsoft.com/office/drawing/2014/main" id="{0EFD4BDF-C600-DF46-A0A5-F2F7D81582D1}"/>
              </a:ext>
            </a:extLst>
          </p:cNvPr>
          <p:cNvSpPr txBox="1"/>
          <p:nvPr/>
        </p:nvSpPr>
        <p:spPr>
          <a:xfrm>
            <a:off x="1584708" y="4749937"/>
            <a:ext cx="752355" cy="1200329"/>
          </a:xfrm>
          <a:prstGeom prst="rect">
            <a:avLst/>
          </a:prstGeom>
          <a:noFill/>
        </p:spPr>
        <p:txBody>
          <a:bodyPr wrap="square" rtlCol="0">
            <a:spAutoFit/>
          </a:bodyPr>
          <a:lstStyle/>
          <a:p>
            <a:r>
              <a:rPr lang="de-DE" sz="7200" dirty="0">
                <a:solidFill>
                  <a:srgbClr val="005B89"/>
                </a:solidFill>
                <a:latin typeface="Open Sans Light" panose="020B0306030504020204" pitchFamily="34" charset="0"/>
                <a:ea typeface="Open Sans Light" panose="020B0306030504020204" pitchFamily="34" charset="0"/>
                <a:cs typeface="Open Sans Light" panose="020B0306030504020204" pitchFamily="34" charset="0"/>
              </a:rPr>
              <a:t>O</a:t>
            </a:r>
          </a:p>
        </p:txBody>
      </p:sp>
      <p:sp>
        <p:nvSpPr>
          <p:cNvPr id="28" name="TextBox 27">
            <a:extLst>
              <a:ext uri="{FF2B5EF4-FFF2-40B4-BE49-F238E27FC236}">
                <a16:creationId xmlns:a16="http://schemas.microsoft.com/office/drawing/2014/main" id="{C39253E4-B70C-5243-A866-EF3AB53B3DE5}"/>
              </a:ext>
            </a:extLst>
          </p:cNvPr>
          <p:cNvSpPr txBox="1"/>
          <p:nvPr/>
        </p:nvSpPr>
        <p:spPr>
          <a:xfrm>
            <a:off x="1625049" y="5635533"/>
            <a:ext cx="752355" cy="1200329"/>
          </a:xfrm>
          <a:prstGeom prst="rect">
            <a:avLst/>
          </a:prstGeom>
          <a:noFill/>
        </p:spPr>
        <p:txBody>
          <a:bodyPr wrap="square" rtlCol="0">
            <a:spAutoFit/>
          </a:bodyPr>
          <a:lstStyle/>
          <a:p>
            <a:r>
              <a:rPr lang="de-DE" sz="7200" dirty="0">
                <a:solidFill>
                  <a:srgbClr val="005B89"/>
                </a:solidFill>
                <a:latin typeface="Open Sans Light" panose="020B0306030504020204" pitchFamily="34" charset="0"/>
                <a:ea typeface="Open Sans Light" panose="020B0306030504020204" pitchFamily="34" charset="0"/>
                <a:cs typeface="Open Sans Light" panose="020B0306030504020204" pitchFamily="34" charset="0"/>
              </a:rPr>
              <a:t>K</a:t>
            </a:r>
          </a:p>
        </p:txBody>
      </p:sp>
    </p:spTree>
    <p:extLst>
      <p:ext uri="{BB962C8B-B14F-4D97-AF65-F5344CB8AC3E}">
        <p14:creationId xmlns:p14="http://schemas.microsoft.com/office/powerpoint/2010/main" val="211286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fade">
                                      <p:cBhvr>
                                        <p:cTn id="20" dur="500"/>
                                        <p:tgtEl>
                                          <p:spTgt spid="2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build="p"/>
      <p:bldP spid="23" grpId="0"/>
      <p:bldP spid="24"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54307" y="1591875"/>
            <a:ext cx="8770716" cy="764360"/>
          </a:xfrm>
        </p:spPr>
        <p:txBody>
          <a:bodyPr>
            <a:noAutofit/>
          </a:bodyPr>
          <a:lstStyle/>
          <a:p>
            <a:r>
              <a:rPr lang="en-US" dirty="0"/>
              <a:t>We’re all different and that’s OK! </a:t>
            </a:r>
            <a:endParaRPr lang="de-DE" dirty="0"/>
          </a:p>
        </p:txBody>
      </p:sp>
      <p:sp>
        <p:nvSpPr>
          <p:cNvPr id="5" name="TextBox 4">
            <a:extLst>
              <a:ext uri="{FF2B5EF4-FFF2-40B4-BE49-F238E27FC236}">
                <a16:creationId xmlns:a16="http://schemas.microsoft.com/office/drawing/2014/main" id="{A869BA3F-4EDC-0D45-901B-58961518462C}"/>
              </a:ext>
            </a:extLst>
          </p:cNvPr>
          <p:cNvSpPr txBox="1"/>
          <p:nvPr/>
        </p:nvSpPr>
        <p:spPr>
          <a:xfrm>
            <a:off x="578223" y="2408837"/>
            <a:ext cx="4128247" cy="3046988"/>
          </a:xfrm>
          <a:prstGeom prst="rect">
            <a:avLst/>
          </a:prstGeom>
          <a:noFill/>
        </p:spPr>
        <p:txBody>
          <a:bodyPr wrap="square" rtlCol="0">
            <a:spAutoFit/>
          </a:bodyPr>
          <a:lstStyle/>
          <a:p>
            <a:pPr marL="457200" indent="-4572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Write your interview questions.</a:t>
            </a:r>
          </a:p>
          <a:p>
            <a:pPr marL="457200" indent="-4572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Interview your partner.</a:t>
            </a:r>
          </a:p>
          <a:p>
            <a:pPr marL="742950" indent="-74295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Create a book cover that shows how your partner is unique! </a:t>
            </a:r>
          </a:p>
        </p:txBody>
      </p:sp>
      <p:pic>
        <p:nvPicPr>
          <p:cNvPr id="6" name="Picture 5">
            <a:extLst>
              <a:ext uri="{FF2B5EF4-FFF2-40B4-BE49-F238E27FC236}">
                <a16:creationId xmlns:a16="http://schemas.microsoft.com/office/drawing/2014/main" id="{FD8D930A-399D-8441-91A1-8618DB4D7339}"/>
              </a:ext>
            </a:extLst>
          </p:cNvPr>
          <p:cNvPicPr>
            <a:picLocks noChangeAspect="1"/>
          </p:cNvPicPr>
          <p:nvPr/>
        </p:nvPicPr>
        <p:blipFill>
          <a:blip r:embed="rId3"/>
          <a:stretch>
            <a:fillRect/>
          </a:stretch>
        </p:blipFill>
        <p:spPr>
          <a:xfrm>
            <a:off x="6120249" y="2527957"/>
            <a:ext cx="2628483" cy="3401566"/>
          </a:xfrm>
          <a:prstGeom prst="rect">
            <a:avLst/>
          </a:prstGeom>
          <a:ln>
            <a:solidFill>
              <a:schemeClr val="bg1">
                <a:lumMod val="65000"/>
              </a:schemeClr>
            </a:solidFill>
          </a:ln>
        </p:spPr>
      </p:pic>
    </p:spTree>
    <p:extLst>
      <p:ext uri="{BB962C8B-B14F-4D97-AF65-F5344CB8AC3E}">
        <p14:creationId xmlns:p14="http://schemas.microsoft.com/office/powerpoint/2010/main" val="42399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le 1">
            <a:extLst>
              <a:ext uri="{FF2B5EF4-FFF2-40B4-BE49-F238E27FC236}">
                <a16:creationId xmlns:a16="http://schemas.microsoft.com/office/drawing/2014/main" id="{2FCCA181-F513-B24F-AD56-AE79EDEB6A2C}"/>
              </a:ext>
            </a:extLst>
          </p:cNvPr>
          <p:cNvSpPr>
            <a:spLocks noGrp="1"/>
          </p:cNvSpPr>
          <p:nvPr>
            <p:ph type="ctrTitle"/>
          </p:nvPr>
        </p:nvSpPr>
        <p:spPr>
          <a:xfrm>
            <a:off x="454307" y="1591875"/>
            <a:ext cx="8770716" cy="764360"/>
          </a:xfrm>
        </p:spPr>
        <p:txBody>
          <a:bodyPr>
            <a:noAutofit/>
          </a:bodyPr>
          <a:lstStyle/>
          <a:p>
            <a:r>
              <a:rPr lang="en-US" dirty="0"/>
              <a:t>We’re all different and that’s OK! </a:t>
            </a:r>
            <a:endParaRPr lang="de-DE" dirty="0"/>
          </a:p>
        </p:txBody>
      </p:sp>
      <p:sp>
        <p:nvSpPr>
          <p:cNvPr id="5" name="TextBox 4">
            <a:extLst>
              <a:ext uri="{FF2B5EF4-FFF2-40B4-BE49-F238E27FC236}">
                <a16:creationId xmlns:a16="http://schemas.microsoft.com/office/drawing/2014/main" id="{A869BA3F-4EDC-0D45-901B-58961518462C}"/>
              </a:ext>
            </a:extLst>
          </p:cNvPr>
          <p:cNvSpPr txBox="1"/>
          <p:nvPr/>
        </p:nvSpPr>
        <p:spPr>
          <a:xfrm>
            <a:off x="578223" y="2408837"/>
            <a:ext cx="4128247" cy="3785652"/>
          </a:xfrm>
          <a:prstGeom prst="rect">
            <a:avLst/>
          </a:prstGeom>
          <a:noFill/>
        </p:spPr>
        <p:txBody>
          <a:bodyPr wrap="square" rtlCol="0">
            <a:spAutoFit/>
          </a:bodyPr>
          <a:lstStyle/>
          <a:p>
            <a:pPr marL="457200" indent="-4572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Write your interview questions.</a:t>
            </a:r>
          </a:p>
          <a:p>
            <a:pPr marL="457200" indent="-4572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Interview your partner.</a:t>
            </a:r>
            <a:br>
              <a:rPr lang="en-US" sz="2400" dirty="0">
                <a:latin typeface="Open Sans" panose="020B0606030504020204" pitchFamily="34" charset="0"/>
                <a:ea typeface="Open Sans" panose="020B0606030504020204" pitchFamily="34" charset="0"/>
                <a:cs typeface="Open Sans" panose="020B0606030504020204" pitchFamily="34" charset="0"/>
              </a:rPr>
            </a:b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Raise your hand when your interviews are complete.</a:t>
            </a:r>
          </a:p>
          <a:p>
            <a:pPr marL="457200" indent="-4572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Begin your book cover!</a:t>
            </a:r>
          </a:p>
        </p:txBody>
      </p:sp>
      <p:pic>
        <p:nvPicPr>
          <p:cNvPr id="8" name="Picture 7">
            <a:extLst>
              <a:ext uri="{FF2B5EF4-FFF2-40B4-BE49-F238E27FC236}">
                <a16:creationId xmlns:a16="http://schemas.microsoft.com/office/drawing/2014/main" id="{85EB33CF-11E7-744A-8C52-C5FCFA5DDAEA}"/>
              </a:ext>
            </a:extLst>
          </p:cNvPr>
          <p:cNvPicPr>
            <a:picLocks noChangeAspect="1"/>
          </p:cNvPicPr>
          <p:nvPr/>
        </p:nvPicPr>
        <p:blipFill>
          <a:blip r:embed="rId3"/>
          <a:stretch>
            <a:fillRect/>
          </a:stretch>
        </p:blipFill>
        <p:spPr>
          <a:xfrm>
            <a:off x="6120249" y="2527957"/>
            <a:ext cx="2628483" cy="3401566"/>
          </a:xfrm>
          <a:prstGeom prst="rect">
            <a:avLst/>
          </a:prstGeom>
          <a:ln>
            <a:solidFill>
              <a:schemeClr val="bg1">
                <a:lumMod val="65000"/>
              </a:schemeClr>
            </a:solidFill>
          </a:ln>
        </p:spPr>
      </p:pic>
    </p:spTree>
    <p:extLst>
      <p:ext uri="{BB962C8B-B14F-4D97-AF65-F5344CB8AC3E}">
        <p14:creationId xmlns:p14="http://schemas.microsoft.com/office/powerpoint/2010/main" val="1275535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E2989F-81C6-B240-AF47-6EE0C6972225}"/>
              </a:ext>
            </a:extLst>
          </p:cNvPr>
          <p:cNvSpPr/>
          <p:nvPr/>
        </p:nvSpPr>
        <p:spPr>
          <a:xfrm>
            <a:off x="0" y="5521124"/>
            <a:ext cx="2685327" cy="13368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tangle 34">
            <a:extLst>
              <a:ext uri="{FF2B5EF4-FFF2-40B4-BE49-F238E27FC236}">
                <a16:creationId xmlns:a16="http://schemas.microsoft.com/office/drawing/2014/main" id="{973F6F6F-08A1-6342-A198-C4A71B208894}"/>
              </a:ext>
            </a:extLst>
          </p:cNvPr>
          <p:cNvSpPr/>
          <p:nvPr/>
        </p:nvSpPr>
        <p:spPr>
          <a:xfrm>
            <a:off x="-524436" y="1735790"/>
            <a:ext cx="5701553" cy="1339790"/>
          </a:xfrm>
          <a:prstGeom prst="rect">
            <a:avLst/>
          </a:prstGeom>
        </p:spPr>
        <p:txBody>
          <a:bodyPr wrap="square">
            <a:spAutoFit/>
          </a:bodyPr>
          <a:lstStyle/>
          <a:p>
            <a:pPr marL="914400" marR="0">
              <a:lnSpc>
                <a:spcPct val="115000"/>
              </a:lnSpc>
              <a:spcBef>
                <a:spcPts val="0"/>
              </a:spcBef>
              <a:spcAft>
                <a:spcPts val="0"/>
              </a:spcAft>
            </a:pPr>
            <a: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understand others are unique. </a:t>
            </a:r>
          </a:p>
          <a:p>
            <a:pPr marL="914400" marR="0">
              <a:lnSpc>
                <a:spcPct val="115000"/>
              </a:lnSpc>
              <a:spcBef>
                <a:spcPts val="0"/>
              </a:spcBef>
              <a:spcAft>
                <a:spcPts val="0"/>
              </a:spcAft>
            </a:pPr>
            <a: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want to learn more about everyone I meet. </a:t>
            </a:r>
          </a:p>
        </p:txBody>
      </p:sp>
      <p:pic>
        <p:nvPicPr>
          <p:cNvPr id="37" name="Picture 36">
            <a:extLst>
              <a:ext uri="{FF2B5EF4-FFF2-40B4-BE49-F238E27FC236}">
                <a16:creationId xmlns:a16="http://schemas.microsoft.com/office/drawing/2014/main" id="{D58A0CF3-B9F2-364F-8461-94AE68E4F639}"/>
              </a:ext>
            </a:extLst>
          </p:cNvPr>
          <p:cNvPicPr>
            <a:picLocks noChangeAspect="1"/>
          </p:cNvPicPr>
          <p:nvPr/>
        </p:nvPicPr>
        <p:blipFill rotWithShape="1">
          <a:blip r:embed="rId3">
            <a:extLst>
              <a:ext uri="{28A0092B-C50C-407E-A947-70E740481C1C}">
                <a14:useLocalDpi xmlns:a14="http://schemas.microsoft.com/office/drawing/2010/main"/>
              </a:ext>
            </a:extLst>
          </a:blip>
          <a:srcRect r="33162"/>
          <a:stretch/>
        </p:blipFill>
        <p:spPr>
          <a:xfrm>
            <a:off x="440228" y="3429000"/>
            <a:ext cx="3810760" cy="3429000"/>
          </a:xfrm>
          <a:prstGeom prst="rect">
            <a:avLst/>
          </a:prstGeom>
        </p:spPr>
      </p:pic>
    </p:spTree>
    <p:extLst>
      <p:ext uri="{BB962C8B-B14F-4D97-AF65-F5344CB8AC3E}">
        <p14:creationId xmlns:p14="http://schemas.microsoft.com/office/powerpoint/2010/main" val="41845618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2" ma:contentTypeDescription="Create a new document." ma:contentTypeScope="" ma:versionID="5375dfd2c27d0bb8a43285726a5c5285">
  <xsd:schema xmlns:xsd="http://www.w3.org/2001/XMLSchema" xmlns:xs="http://www.w3.org/2001/XMLSchema" xmlns:p="http://schemas.microsoft.com/office/2006/metadata/properties" xmlns:ns2="0b5f8546-f232-423b-b5ab-b50858856574" xmlns:ns3="2f80ae54-6d9f-4f2a-b7e8-58987361d6c8" targetNamespace="http://schemas.microsoft.com/office/2006/metadata/properties" ma:root="true" ma:fieldsID="e48bb0c7929166fdef0de201cc072990" ns2:_="" ns3:_="">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3589DD-34FB-4995-8418-1190E39AF98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1433532-96D3-4A56-8F53-16A09FF36476}">
  <ds:schemaRefs>
    <ds:schemaRef ds:uri="http://schemas.microsoft.com/sharepoint/v3/contenttype/forms"/>
  </ds:schemaRefs>
</ds:datastoreItem>
</file>

<file path=customXml/itemProps3.xml><?xml version="1.0" encoding="utf-8"?>
<ds:datastoreItem xmlns:ds="http://schemas.openxmlformats.org/officeDocument/2006/customXml" ds:itemID="{3BADE78D-7F02-4745-A0B2-E8EB105A50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5195</TotalTime>
  <Words>5884</Words>
  <Application>Microsoft Macintosh PowerPoint</Application>
  <PresentationFormat>On-screen Show (4:3)</PresentationFormat>
  <Paragraphs>385</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Open Sans Light</vt:lpstr>
      <vt:lpstr>Calibri</vt:lpstr>
      <vt:lpstr>Arial</vt:lpstr>
      <vt:lpstr>Open Sans</vt:lpstr>
      <vt:lpstr>Calibri Light</vt:lpstr>
      <vt:lpstr>Office Theme</vt:lpstr>
      <vt:lpstr>Time to Create</vt:lpstr>
      <vt:lpstr>Who are YOU?</vt:lpstr>
      <vt:lpstr>Who are YOU?</vt:lpstr>
      <vt:lpstr>How are you different from someone else?</vt:lpstr>
      <vt:lpstr>PowerPoint Presentation</vt:lpstr>
      <vt:lpstr>We’re all different and that’s OK! </vt:lpstr>
      <vt:lpstr>We’re all different and that’s OK! </vt:lpstr>
      <vt:lpstr>We’re all different and that’s OK! </vt:lpstr>
      <vt:lpstr>PowerPoint Presentation</vt:lpstr>
      <vt:lpstr>PowerPoint Presentation</vt:lpstr>
      <vt:lpstr> I see…</vt:lpstr>
      <vt:lpstr>PowerPoint Presentation</vt:lpstr>
      <vt:lpstr>Step into their SHOES</vt:lpstr>
      <vt:lpstr>Step into their SHOES</vt:lpstr>
      <vt:lpstr>PowerPoint Presentation</vt:lpstr>
      <vt:lpstr>PowerPoint Presentation</vt:lpstr>
      <vt:lpstr>PowerPoint Presentation</vt:lpstr>
      <vt:lpstr>PowerPoint Presentation</vt:lpstr>
      <vt:lpstr>PowerPoint Presentation</vt:lpstr>
      <vt:lpstr>TEAM work time!</vt:lpstr>
      <vt:lpstr>TEAM work</vt:lpstr>
      <vt:lpstr>TEAM work time</vt:lpstr>
      <vt:lpstr>Positive  Feedback</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Daniel Lyman</cp:lastModifiedBy>
  <cp:revision>274</cp:revision>
  <dcterms:created xsi:type="dcterms:W3CDTF">2018-10-31T19:03:45Z</dcterms:created>
  <dcterms:modified xsi:type="dcterms:W3CDTF">2019-09-09T21:10:06Z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