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9"/>
  </p:notesMasterIdLst>
  <p:sldIdLst>
    <p:sldId id="259" r:id="rId5"/>
    <p:sldId id="258" r:id="rId6"/>
    <p:sldId id="296" r:id="rId7"/>
    <p:sldId id="304" r:id="rId8"/>
    <p:sldId id="319" r:id="rId9"/>
    <p:sldId id="303" r:id="rId10"/>
    <p:sldId id="323" r:id="rId11"/>
    <p:sldId id="302" r:id="rId12"/>
    <p:sldId id="305" r:id="rId13"/>
    <p:sldId id="306" r:id="rId14"/>
    <p:sldId id="307" r:id="rId15"/>
    <p:sldId id="308" r:id="rId16"/>
    <p:sldId id="309" r:id="rId17"/>
    <p:sldId id="310" r:id="rId18"/>
    <p:sldId id="312" r:id="rId19"/>
    <p:sldId id="313" r:id="rId20"/>
    <p:sldId id="314" r:id="rId21"/>
    <p:sldId id="315" r:id="rId22"/>
    <p:sldId id="316" r:id="rId23"/>
    <p:sldId id="317" r:id="rId24"/>
    <p:sldId id="320" r:id="rId25"/>
    <p:sldId id="321" r:id="rId26"/>
    <p:sldId id="322" r:id="rId27"/>
    <p:sldId id="318" r:id="rId28"/>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Open Sans" panose="020B0606030504020204" pitchFamily="34" charset="0"/>
      <p:regular r:id="rId36"/>
      <p:bold r:id="rId37"/>
    </p:embeddedFont>
    <p:embeddedFont>
      <p:font typeface="Open Sans Light" panose="020B0306030504020204" pitchFamily="34" charset="0"/>
      <p:regular r:id="rId38"/>
    </p:embeddedFont>
    <p:embeddedFont>
      <p:font typeface="Open Sans Semibold" panose="020B060603050402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9"/>
    <a:srgbClr val="D39922"/>
    <a:srgbClr val="FFC41D"/>
    <a:srgbClr val="27C6B3"/>
    <a:srgbClr val="84BD00"/>
    <a:srgbClr val="3F9ED8"/>
    <a:srgbClr val="449DDC"/>
    <a:srgbClr val="4094D1"/>
    <a:srgbClr val="3C96D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325BE-1D79-C446-8DCA-5A31F0CFF4C8}" v="3" dt="2019-09-09T19:44:33.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93"/>
    <p:restoredTop sz="78095"/>
  </p:normalViewPr>
  <p:slideViewPr>
    <p:cSldViewPr snapToGrid="0" snapToObjects="1">
      <p:cViewPr varScale="1">
        <p:scale>
          <a:sx n="98" d="100"/>
          <a:sy n="98" d="100"/>
        </p:scale>
        <p:origin x="1928" y="200"/>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piritualmusclehead.files.wordpress.com/2014/08/diverse-children.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sqiwQUUw0j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the second session by instructing the class to sit on the floor in a circle or semi-circle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an image of an animal scene.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imagine: If the artist was standing somewhere while they drew this, where would they probably have been standing?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Guide students in understanding that the drawing was drawn from the </a:t>
            </a:r>
            <a:r>
              <a:rPr lang="en-US" sz="1200" i="1" kern="1200" dirty="0">
                <a:solidFill>
                  <a:schemeClr val="tx1"/>
                </a:solidFill>
                <a:effectLst/>
                <a:latin typeface="+mn-lt"/>
                <a:ea typeface="+mn-ea"/>
                <a:cs typeface="+mn-cs"/>
              </a:rPr>
              <a:t>perspective</a:t>
            </a:r>
            <a:r>
              <a:rPr lang="en-US" sz="1200" kern="1200" dirty="0">
                <a:solidFill>
                  <a:schemeClr val="tx1"/>
                </a:solidFill>
                <a:effectLst/>
                <a:latin typeface="+mn-lt"/>
                <a:ea typeface="+mn-ea"/>
                <a:cs typeface="+mn-cs"/>
              </a:rPr>
              <a:t> of someone who was standing in front of the scene. If the person was standing to the side, we would see the sides of the animals. Or if the person was standing behind the animals, we would see their backs!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a perspective is how someone looks at the world.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build understanding of the meaning of perspective by challenging them to draw an object (or objects) from different perspectives. Place at least one 3-dimensional object where all students can see it (e.g., large teddy bear or toy truck).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a:t>
            </a:r>
            <a:r>
              <a:rPr lang="en-US" sz="1200" i="1" kern="1200" dirty="0">
                <a:solidFill>
                  <a:schemeClr val="tx1"/>
                </a:solidFill>
                <a:effectLst/>
                <a:latin typeface="+mn-lt"/>
                <a:ea typeface="+mn-ea"/>
                <a:cs typeface="+mn-cs"/>
              </a:rPr>
              <a:t>Handout 3: From My Eyes, I See</a:t>
            </a:r>
            <a:r>
              <a:rPr lang="en-US" sz="1200" kern="1200" dirty="0">
                <a:solidFill>
                  <a:schemeClr val="tx1"/>
                </a:solidFill>
                <a:effectLst/>
                <a:latin typeface="+mn-lt"/>
                <a:ea typeface="+mn-ea"/>
                <a:cs typeface="+mn-cs"/>
              </a:rPr>
              <a:t> to each student.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Instruct students to look carefully at the object and quickly draw it in the top box of the handout. Tell students they will have about 5 minutes to complete their drawing (and they will not be graded on the quality of their drawing), so they should sketch and not worry too much about the tiny details.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a few minutes, ask, “What would this object look like from a different perspective?”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students change their seats so they are sitting in a different part of the room. The goal is to change their perspective of the object they drew.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Challenge students to draw the object again from their new perspective in the bottom box on the handout.</a:t>
            </a: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374961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students are finished with their second drawing, invite the students back to the circle or semi-circle with their drawings.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them to turn to the peer on their right side and share their drawings. Then challenge them to figure out why their drawings look different even though they were drawing the same object.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explain that one part of understanding someone else’s perspective is what they see, like they just practiced.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another important part of understanding someone else’s perspective is thinking about what this other person may be thinking and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turn back to their partner and discuss why they think it might be helpful to try to see things from someone else’s perspective.   Ask questions to encourage discussion such as, “Why might it be helpful to know how your friend feels about moving to a new house or going to the doctor or sharing their favorite toy?”</a:t>
            </a: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06135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when you consider what someone else is seeing, thinking, and feeling, you are putting yourself into someone else’s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Read the stanza from the Wings Words to Live By and emphasize the shoes portion.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when we step into someone else’s shoes and understand how he or she is feeling, we are able to be as supportive and kind as possible.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to the word “SHOES” in the Words to Live By and explain that each letter helps us remember how to actually step into someone else’s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remove the Words to Live By.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tell students that the S stands for </a:t>
            </a:r>
            <a:r>
              <a:rPr lang="en-US" sz="1200" i="1" kern="1200" dirty="0">
                <a:solidFill>
                  <a:schemeClr val="tx1"/>
                </a:solidFill>
                <a:effectLst/>
                <a:latin typeface="+mn-lt"/>
                <a:ea typeface="+mn-ea"/>
                <a:cs typeface="+mn-cs"/>
              </a:rPr>
              <a:t>Sound of their voice.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again and read aloud how the four stick figures are feeling. Explain that if we were to listen to the sound of their voice, we might be able to figure out how they are each feeling.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Demonstrate by saying, “I feel excited!” in an upbeat and quick tone.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help students form groups of three and instruct one student in every group to say each of the other emotions (I feel scared; I feel angry; I feel silly) in a tone that shows that they feel this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twice and explain that H stands for </a:t>
            </a:r>
            <a:r>
              <a:rPr lang="en-US" sz="1200" i="1" kern="1200" dirty="0">
                <a:solidFill>
                  <a:schemeClr val="tx1"/>
                </a:solidFill>
                <a:effectLst/>
                <a:latin typeface="+mn-lt"/>
                <a:ea typeface="+mn-ea"/>
                <a:cs typeface="+mn-cs"/>
              </a:rPr>
              <a:t>How they act.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students to help you figure out what you might do with your arms, hands, or legs if you were excited.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one student in each small group to demonstrate what their arms, hands, or legs might do when they feel scared, angry, or silly.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more and say that O stands for </a:t>
            </a:r>
            <a:r>
              <a:rPr lang="en-US" sz="1200" i="1" kern="1200" dirty="0">
                <a:solidFill>
                  <a:schemeClr val="tx1"/>
                </a:solidFill>
                <a:effectLst/>
                <a:latin typeface="+mn-lt"/>
                <a:ea typeface="+mn-ea"/>
                <a:cs typeface="+mn-cs"/>
              </a:rPr>
              <a:t>Outer appearance</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outer appearance refers to: What do they look like on the outside? Are they turning red, shaking, sweating, slouching, or standing up straight?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and demonstrate that when you are excited, you might sit or stand up very straight. You even might tap your foot because you can’t sit or stand still!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one student in each group to model and explain what their appearance might look like when they are scared, angry, or silly.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two times and say that E stands for </a:t>
            </a:r>
            <a:r>
              <a:rPr lang="en-US" sz="1200" i="1" kern="1200" dirty="0">
                <a:solidFill>
                  <a:schemeClr val="tx1"/>
                </a:solidFill>
                <a:effectLst/>
                <a:latin typeface="+mn-lt"/>
                <a:ea typeface="+mn-ea"/>
                <a:cs typeface="+mn-cs"/>
              </a:rPr>
              <a:t>Expression on their face</a:t>
            </a:r>
            <a:r>
              <a:rPr lang="en-US" sz="1200" kern="1200" dirty="0">
                <a:solidFill>
                  <a:schemeClr val="tx1"/>
                </a:solidFill>
                <a:effectLst/>
                <a:latin typeface="+mn-lt"/>
                <a:ea typeface="+mn-ea"/>
                <a:cs typeface="+mn-cs"/>
              </a:rPr>
              <a:t>. In other words: What does their face look like? What expression are their eyes or their mouth making?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for the entire class to make a face that shows excitement.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the class to look around at each other and note that everyone shows excitement a little differently!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Continue by asking all students to show what their face might look like when they feel scared, angry, or silly.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click two more times and explain that S stands for </a:t>
            </a:r>
            <a:r>
              <a:rPr lang="en-US" sz="1200" i="1" kern="1200" dirty="0">
                <a:solidFill>
                  <a:schemeClr val="tx1"/>
                </a:solidFill>
                <a:effectLst/>
                <a:latin typeface="+mn-lt"/>
                <a:ea typeface="+mn-ea"/>
                <a:cs typeface="+mn-cs"/>
              </a:rPr>
              <a:t>Surroundings</a:t>
            </a:r>
            <a:r>
              <a:rPr lang="en-US" sz="1200" kern="1200" dirty="0">
                <a:solidFill>
                  <a:schemeClr val="tx1"/>
                </a:solidFill>
                <a:effectLst/>
                <a:latin typeface="+mn-lt"/>
                <a:ea typeface="+mn-ea"/>
                <a:cs typeface="+mn-cs"/>
              </a:rPr>
              <a:t>: where they are and who they are with.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sometimes noticing where the person is or who they are with can help us understand what they are feeling, especially if we combine it with the other parts of SHOES.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for instance: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you see someone is with a lot of other people who they don’t really know and they are crossing their arms, blushing, and looking down, how might they feel?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Or, if someone is with a lot of other people and they are smiling, laughing and jumping up and down, how might they feel?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telling students that when you step into someone else’s shoes, you should try to think about as many of these letters as possible!</a:t>
            </a: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243756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students are now going to think about their own lives!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think about a time when someone stepped into their shoes and really tried to understand how they were feeling.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shoe graphic and read the words on the laces: Someone stepped into my shoes when…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a couple students to share. If needed, kick off with an example like “Someone stepped into my shoes when they could see I was really nervous about _______. They gave me a hug and promised me everything would be okay!”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pass out </a:t>
            </a:r>
            <a:r>
              <a:rPr lang="en-US" sz="1200" i="1" kern="1200" dirty="0">
                <a:solidFill>
                  <a:schemeClr val="tx1"/>
                </a:solidFill>
                <a:effectLst/>
                <a:latin typeface="+mn-lt"/>
                <a:ea typeface="+mn-ea"/>
                <a:cs typeface="+mn-cs"/>
              </a:rPr>
              <a:t>Handout 4: Your Shoes</a:t>
            </a:r>
            <a:r>
              <a:rPr lang="en-US" sz="1200" kern="1200" dirty="0">
                <a:solidFill>
                  <a:schemeClr val="tx1"/>
                </a:solidFill>
                <a:effectLst/>
                <a:latin typeface="+mn-lt"/>
                <a:ea typeface="+mn-ea"/>
                <a:cs typeface="+mn-cs"/>
              </a:rPr>
              <a:t> to each student and encourage them to use the empty space in the shoe to draw a picture that illustrates a time when someone stepped into their shoes.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now, tell the class to ignore the sentence starter on the sole of the shoe!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Deduct about 7-10 minutes from the end of class and tell students they will have about this much time to complete their drawing.</a:t>
            </a: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331371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about 7-10 minutes left in the session, instruct students to stop drawing.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that they have thought about a time when someone else has stepped into their shoes, encourage students to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and admit a time when they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have stepped into someone else’s shoes but didn’t.</a:t>
            </a:r>
          </a:p>
          <a:p>
            <a:pPr marL="0" indent="0">
              <a:buFont typeface="Arial" panose="020B0604020202020204" pitchFamily="34" charset="0"/>
              <a:buNone/>
            </a:pPr>
            <a:r>
              <a:rPr lang="en-US" sz="1200" kern="1200" dirty="0">
                <a:solidFill>
                  <a:schemeClr val="tx1"/>
                </a:solidFill>
                <a:effectLst/>
                <a:latin typeface="+mn-lt"/>
                <a:ea typeface="+mn-ea"/>
                <a:cs typeface="+mn-cs"/>
              </a:rPr>
              <a:t>* If students have not yet learned this term in the Responsible Decision-Making lesson, simply remove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with a personal example, such as, “I remember a time when I was your age when my classmate asked if he could play with us, we all said no, and he started to cry. If I had stepped into his shoes, I would have noticed that he was lonely and shy.”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a couple volunteers to share their own examples, without using names.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encourage all students to turn to a neighbor and share a time when they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have stepped into someone’s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direct students’ attention to the sole of the shoe on the slide, and read the sentence aloud: “I will try to step into someone else’s shoes the next time…”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 about the experience they just shared and write a few words that explain how they can do better next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Model this by relating back to your own example. For instance: “I will try to step into someone else’s shoes the next time…someone asks if they can play. I will say, “Yes!”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Answer any questions and then encourage students to begin their goal-setting. If you think it will be helpful for students to discuss their goal with a peer before working individually, encourage them to do so.</a:t>
            </a: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1493831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by displaying and reading the portion of the Words to Live By that you have covered over the last two sessions. Encourage students to join you as you read it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possible, collect students’ completed shoes and display them around the classroom! Or, if this is not possible, try to incorporate time for goal-sharing into the next several sessions.</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2323863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with a Quick Draw Activity and ask students to independently brainstorm: What does a friend look like?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a copy of </a:t>
            </a:r>
            <a:r>
              <a:rPr lang="en-US" sz="1200" i="1" kern="1200" dirty="0">
                <a:solidFill>
                  <a:schemeClr val="tx1"/>
                </a:solidFill>
                <a:effectLst/>
                <a:latin typeface="+mn-lt"/>
                <a:ea typeface="+mn-ea"/>
                <a:cs typeface="+mn-cs"/>
              </a:rPr>
              <a:t>Handout 5: I am a friend</a:t>
            </a:r>
            <a:r>
              <a:rPr lang="en-US" sz="1200" kern="1200" dirty="0">
                <a:solidFill>
                  <a:schemeClr val="tx1"/>
                </a:solidFill>
                <a:effectLst/>
                <a:latin typeface="+mn-lt"/>
                <a:ea typeface="+mn-ea"/>
                <a:cs typeface="+mn-cs"/>
              </a:rPr>
              <a:t> to each student and give the class 2-3 minutes to draw what comes to mind when they picture a friend!</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1596058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Assemble students on the floor in circle or semi-circle with their friend drawings in hand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each student to turn their drawing outward so the rest of the class can see.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 students a moment to look around the circle and observe everyone’s drawing. As they do, encourage them to think about the similarities and differences between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Does a friend have to look like this?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Lead the class to understanding that a friend could look like anyone…which is why they all drew different pictures! It’s not the outside qualities that make someone a friend; it’s the way they act that matters!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and then ask: When someone is a friend to you, how do they act? If students are stuck, begin with “act kindly” and challenge more students to share from there.</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03857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project the next verse of the Wings Words to Live By and read it aloud.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that in order to have good relationships with other people, you need to treat others with respect. This means that you act like a friend, you support and help others, you trust others, and you work together.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raise their hands if they agree that it’s important to treat others this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them to raise their hands if they think it can be hard to always treat others this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that, thankfully, you have a few tips to make this a little easier!</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169518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to the word “TEAM.” Explain that like “OK” and “SHOES”, the word “TEAM” can be used to help you work together and be part of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pretend they are on a basketball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T stands for “Tell our strengths and weaknesses.”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Why would it be important to say what we’re good at and bad at if we’re on a basketball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E stands for “Express (or say) words kindly.”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think-pair-share*: Why would you want to express words kindly and speak nicely to your basketball teammates?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 think-pair-share, students think about the question independently, discuss their answers with a partner, and then share their thoughts with the larger class.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say that A stands for “Act as one…win together and lose together.” Explain that this means we don’t blame people for mistakes! This also means that whatever happens as a result of the team working together is the responsibility of everyone and not just one person. If they scored it was because of the team’s effort and not just the person who made the shot.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If someone missed a basket and we lost the game, why shouldn’t we be upset with this person? Why should we act as 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one final time and say that M stands for “Make sure everyone is included.”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think-pair-share: How do you feel if you’re left out? Why is it important for everyone to be included?</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5644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1: Many children’s faces (like: </a:t>
            </a:r>
            <a:r>
              <a:rPr lang="en-US" dirty="0">
                <a:hlinkClick r:id="rId3"/>
              </a:rPr>
              <a:t>https://spiritualmusclehead.files.wordpress.com/2014/08/diverse-children.jpg</a:t>
            </a:r>
            <a:r>
              <a:rPr lang="en-US" dirty="0"/>
              <a:t>)</a:t>
            </a: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mn-lt"/>
              <a:ea typeface="Calibri"/>
              <a:cs typeface="Calibri"/>
              <a:sym typeface="Calibri"/>
            </a:endParaRPr>
          </a:p>
          <a:p>
            <a:r>
              <a:rPr lang="en-US" sz="1200" b="1" i="0" u="none" strike="noStrike" cap="none" dirty="0">
                <a:solidFill>
                  <a:schemeClr val="dk1"/>
                </a:solidFill>
                <a:latin typeface="+mn-lt"/>
                <a:ea typeface="Calibri"/>
                <a:cs typeface="Calibri"/>
                <a:sym typeface="Calibri"/>
              </a:rPr>
              <a:t>Design Notes: </a:t>
            </a:r>
          </a:p>
          <a:p>
            <a:r>
              <a:rPr lang="en-US" sz="1200" b="0" i="0" u="none" strike="noStrike" cap="none" dirty="0">
                <a:solidFill>
                  <a:schemeClr val="dk1"/>
                </a:solidFill>
                <a:latin typeface="+mn-lt"/>
                <a:ea typeface="Calibri"/>
                <a:cs typeface="Calibri"/>
                <a:sym typeface="Calibri"/>
              </a:rPr>
              <a:t>Landing Slide: Image 1</a:t>
            </a:r>
          </a:p>
          <a:p>
            <a:r>
              <a:rPr lang="en-US" sz="1200" b="0" i="0" u="none" strike="noStrike" cap="none" dirty="0">
                <a:solidFill>
                  <a:schemeClr val="dk1"/>
                </a:solidFill>
                <a:latin typeface="+mn-lt"/>
                <a:ea typeface="Calibri"/>
                <a:cs typeface="Calibri"/>
                <a:sym typeface="Calibri"/>
              </a:rPr>
              <a:t>1</a:t>
            </a:r>
            <a:r>
              <a:rPr lang="en-US" sz="1200" b="0" i="0" u="none" strike="noStrike" cap="none" baseline="30000" dirty="0">
                <a:solidFill>
                  <a:schemeClr val="dk1"/>
                </a:solidFill>
                <a:latin typeface="+mn-lt"/>
                <a:ea typeface="Calibri"/>
                <a:cs typeface="Calibri"/>
                <a:sym typeface="Calibri"/>
              </a:rPr>
              <a:t>st</a:t>
            </a:r>
            <a:r>
              <a:rPr lang="en-US" sz="1200" b="0" i="0" u="none" strike="noStrike" cap="none" dirty="0">
                <a:solidFill>
                  <a:schemeClr val="dk1"/>
                </a:solidFill>
                <a:latin typeface="+mn-lt"/>
                <a:ea typeface="Calibri"/>
                <a:cs typeface="Calibri"/>
                <a:sym typeface="Calibri"/>
              </a:rPr>
              <a:t> Click: Add text</a:t>
            </a:r>
          </a:p>
          <a:p>
            <a:pPr lvl="0"/>
            <a:endParaRPr lang="en-US" sz="1200" b="1" i="0" u="none" strike="noStrike" cap="none" dirty="0">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 class to sit on the floor in a circle or semi-circle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question: Who are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while this may seem like a funny question since the class already knows each other, you are challenging each student to really think about what makes them special.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a:t>
            </a:r>
            <a:r>
              <a:rPr lang="en-US" sz="1200" i="1" kern="1200" dirty="0">
                <a:solidFill>
                  <a:schemeClr val="tx1"/>
                </a:solidFill>
                <a:effectLst/>
                <a:latin typeface="+mn-lt"/>
                <a:ea typeface="+mn-ea"/>
                <a:cs typeface="+mn-cs"/>
              </a:rPr>
              <a:t>Handout 1: I am ME</a:t>
            </a:r>
            <a:r>
              <a:rPr lang="en-US" sz="1200" kern="1200" dirty="0">
                <a:solidFill>
                  <a:schemeClr val="tx1"/>
                </a:solidFill>
                <a:effectLst/>
                <a:latin typeface="+mn-lt"/>
                <a:ea typeface="+mn-ea"/>
                <a:cs typeface="+mn-cs"/>
              </a:rPr>
              <a:t> to each student. Tell students that they are going to make a collage—or a piece of artwork made up of many different pictures and words— that answers this question.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the directions by telling students to: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Write their name in the center of the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Look through the collage materials and cut out images and/or words that help explain who they are and what makes them special.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Glue these cut-outs to their handout.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how each student organizes their collage is up to them. Some students may want the images to overlap, while some may want them spaced evenly. The design choice is theirs!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the collage materials, glue sticks, and scissors.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they will have about 10 minutes to create their collage and allow them to begin creating!</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422818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are now going to be challenged to do some TEAM work because you don’t have to be on a sports team to work together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you will divide them into groups of four. In each group, two students will receive a drawing, and two students will get a blank piece of paper. These two pairs will sit back-to-back.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goal is for the pair with the blank paper </a:t>
            </a:r>
            <a:r>
              <a:rPr lang="en-US" sz="1200" u="none" kern="1200" dirty="0">
                <a:solidFill>
                  <a:schemeClr val="tx1"/>
                </a:solidFill>
                <a:effectLst/>
                <a:latin typeface="+mn-lt"/>
                <a:ea typeface="+mn-ea"/>
                <a:cs typeface="+mn-cs"/>
              </a:rPr>
              <a:t>to work together to draw a picture using the description provided by the pair with the image.  In order for this to be successful, everyone must work as a TEAM! </a:t>
            </a:r>
          </a:p>
          <a:p>
            <a:pPr marL="628650" lvl="1" indent="-171450">
              <a:buFont typeface="Arial" panose="020B0604020202020204" pitchFamily="34" charset="0"/>
              <a:buChar char="•"/>
            </a:pPr>
            <a:r>
              <a:rPr lang="en-US" sz="1200" u="none" kern="1200" dirty="0">
                <a:solidFill>
                  <a:schemeClr val="tx1"/>
                </a:solidFill>
                <a:effectLst/>
                <a:latin typeface="+mn-lt"/>
                <a:ea typeface="+mn-ea"/>
                <a:cs typeface="+mn-cs"/>
              </a:rPr>
              <a:t>The two students describing the image support each other and the two students drawing the image support each other. Everyone works together to achieve the goal!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display an example. Pretend that you haven’t seen the image and ask the class to give you directions so you can draw the image without seeing it. Make sure they do not tell you what it is. They should focus instead on the lines, colors, and shapes of the image.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you take a few directions from the class and create a sketch based on their instructions, explain that this is what each team will do.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make it even harder, you will set a timer to see what each group can accomplish in six minutes! Click once to display the timer.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position each group of four so pairs of two are sitting back-to-back throughout the classroom.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give </a:t>
            </a:r>
            <a:r>
              <a:rPr lang="en-US" sz="1200" i="1" kern="1200" dirty="0">
                <a:solidFill>
                  <a:schemeClr val="tx1"/>
                </a:solidFill>
                <a:effectLst/>
                <a:latin typeface="+mn-lt"/>
                <a:ea typeface="+mn-ea"/>
                <a:cs typeface="+mn-cs"/>
              </a:rPr>
              <a:t>Handout 6: TEAM Work</a:t>
            </a:r>
            <a:r>
              <a:rPr lang="en-US" sz="1200" kern="1200" dirty="0">
                <a:solidFill>
                  <a:schemeClr val="tx1"/>
                </a:solidFill>
                <a:effectLst/>
                <a:latin typeface="+mn-lt"/>
                <a:ea typeface="+mn-ea"/>
                <a:cs typeface="+mn-cs"/>
              </a:rPr>
              <a:t> to one pair in each group and a blank piece of paper to the second pair in each group. One pair of students act as “describers” while the other pair acts as “drawers.”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each group is ready, say, “Ready, Set, GO TEAM!” and click the timer to begin. Students conduct the describing/drawing activity modeled by the teacher.</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116623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six minutes have passed, bring the class back together into a circle or semicircle and invite each group to display their artwork in front of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What went well when you were working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again and ask: What was hard about working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communicating, which includes listening, is not always easy!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to display and read the final stanza of the Wings Words to Live By.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it is easier to be kind and caring when you listen, because you are taking time to understand the other person.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tell students that the next time they work with others, they can be better listeners if they: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Focus: Look at the person who is talking and don’t interrupt.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 you say this, put your hands over your eyes to make a visor.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Figure it out: Ask questions if you don’t understand.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 you say this, raise your hand in the air.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Follow through: Show that you understand!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 you say this, nod your head.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Read through the three Fs one more time and ask the students to join you in the gestures.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when you focus on what someone is saying, figure it out when you don’t understand, and follow through to show when you do understand, it is easier to listen to and understand others!</a:t>
            </a:r>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285451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they are going to spend the rest of the session focusing, figuring it out and following through as a TEAM!</a:t>
            </a:r>
          </a:p>
          <a:p>
            <a:pPr marL="0" lvl="0" indent="0">
              <a:buFont typeface="Arial" panose="020B0604020202020204" pitchFamily="34" charset="0"/>
              <a:buNone/>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Each time you say the three Fs, continue to perform the accompanying gestures.)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 groups of four who were working together before will now work together again. But this time, they will be creating their </a:t>
            </a:r>
            <a:r>
              <a:rPr lang="en-US" sz="1200" i="1" kern="1200" dirty="0">
                <a:solidFill>
                  <a:schemeClr val="tx1"/>
                </a:solidFill>
                <a:effectLst/>
                <a:latin typeface="+mn-lt"/>
                <a:ea typeface="+mn-ea"/>
                <a:cs typeface="+mn-cs"/>
              </a:rPr>
              <a:t>own</a:t>
            </a:r>
            <a:r>
              <a:rPr lang="en-US" sz="1200" kern="1200" dirty="0">
                <a:solidFill>
                  <a:schemeClr val="tx1"/>
                </a:solidFill>
                <a:effectLst/>
                <a:latin typeface="+mn-lt"/>
                <a:ea typeface="+mn-ea"/>
                <a:cs typeface="+mn-cs"/>
              </a:rPr>
              <a:t> artwork that represents every person on their team. Further explain: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they represent each person is up to them. They could draw portraits, create symbols, make cartoons…The sky is the limit!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most important part is that they learn from each other, treat each other kindly, and work together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before they begin, they should talk about a plan: In other words, what will their artwork look like?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you will be looking for students who are focusing, figuring it out, and following through as they decide what their artwork will look like! Once everyone agrees with the plan, they can begin creating their art on their poster 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Deduct about five minutes from the time remaining in the session and tell students they will have about this much time to create their work of art.</a:t>
            </a:r>
          </a:p>
          <a:p>
            <a:pPr marL="0" indent="0">
              <a:buFont typeface="Arial" panose="020B0604020202020204" pitchFamily="34" charset="0"/>
              <a:buNone/>
            </a:pPr>
            <a:r>
              <a:rPr lang="en-US" sz="1200" kern="1200" dirty="0">
                <a:solidFill>
                  <a:schemeClr val="tx1"/>
                </a:solidFill>
                <a:effectLst/>
                <a:latin typeface="+mn-lt"/>
                <a:ea typeface="+mn-ea"/>
                <a:cs typeface="+mn-cs"/>
              </a:rPr>
              <a:t>*Tip: Depending on timing, students may also create a draft of their artwork this session and finish at a later point.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understand the instructions, give each group a poster board and encourage them to get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are working, rotate among the groups and provide suggestions for how to work even better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a 5-minute warning when there are 10 minutes left in class.</a:t>
            </a:r>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3669316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5 minutes left in class, bring students back to their semi-circle or circle and conclude with a round of positive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to students that when you tell others that you like something they did and then you add how it made you feel, it’s called giving positive feedback! Positive feedback is a great way to let others know how they make you feel when they are good to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give the example: Watching everyone work as a team on their artwork made me feel very proud today.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 about the work they just completed with their team and ask if anyone has positive feedback about a team member or team members that they would like to share. Choose a few volunteers and guide students in positively sharing what their teammate(s) did and how it made them feel.</a:t>
            </a:r>
          </a:p>
          <a:p>
            <a:pPr marL="0" lvl="0" indent="0">
              <a:buFont typeface="Arial" panose="020B0604020202020204" pitchFamily="34" charset="0"/>
              <a:buNone/>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Try to only call on a handful of volunteers, so that those who don’t receive positive feedback don’t feel left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summarizing that when we receive and give positive feedback, we learn how to become better friends and better people! Challenge each student to think about a piece of positive feedback that they can give each student in their group and ask them to tell this person before the end of the school day!</a:t>
            </a:r>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3817834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0" i="0" u="none" strike="noStrike" cap="none" dirty="0">
                <a:solidFill>
                  <a:schemeClr val="dk1"/>
                </a:solidFill>
                <a:latin typeface="+mn-lt"/>
                <a:ea typeface="Calibri"/>
                <a:cs typeface="Calibri"/>
                <a:sym typeface="Calibri"/>
              </a:rPr>
              <a:t>: </a:t>
            </a:r>
          </a:p>
          <a:p>
            <a:pPr lvl="0"/>
            <a:r>
              <a:rPr lang="en-US" sz="1200" kern="1200" dirty="0">
                <a:solidFill>
                  <a:schemeClr val="tx1"/>
                </a:solidFill>
                <a:effectLst/>
                <a:latin typeface="+mn-lt"/>
                <a:ea typeface="+mn-ea"/>
                <a:cs typeface="+mn-cs"/>
              </a:rPr>
              <a:t>Tell students that you are going to go back to a couple of the surprises that you discussed at the beginning of this session.</a:t>
            </a:r>
          </a:p>
          <a:p>
            <a:pPr lvl="0"/>
            <a:r>
              <a:rPr lang="en-US" sz="1200" kern="1200" dirty="0">
                <a:solidFill>
                  <a:schemeClr val="tx1"/>
                </a:solidFill>
                <a:effectLst/>
                <a:latin typeface="+mn-lt"/>
                <a:ea typeface="+mn-ea"/>
                <a:cs typeface="+mn-cs"/>
              </a:rPr>
              <a:t>Click to re-display a picture of the first surprise, and say: Surprise! Your little brother or sister breaks your new toy.</a:t>
            </a:r>
          </a:p>
          <a:p>
            <a:pPr lvl="0"/>
            <a:r>
              <a:rPr lang="en-US" sz="1200" kern="1200" dirty="0">
                <a:solidFill>
                  <a:schemeClr val="tx1"/>
                </a:solidFill>
                <a:effectLst/>
                <a:latin typeface="+mn-lt"/>
                <a:ea typeface="+mn-ea"/>
                <a:cs typeface="+mn-cs"/>
              </a:rPr>
              <a:t>Click to redisplay one more surprise picture, and say: Surprise! Your mom was supposed to take you to the movies but she has to work.</a:t>
            </a:r>
          </a:p>
          <a:p>
            <a:pPr lvl="0"/>
            <a:r>
              <a:rPr lang="en-US" sz="1200" kern="1200" dirty="0">
                <a:solidFill>
                  <a:schemeClr val="tx1"/>
                </a:solidFill>
                <a:effectLst/>
                <a:latin typeface="+mn-lt"/>
                <a:ea typeface="+mn-ea"/>
                <a:cs typeface="+mn-cs"/>
              </a:rPr>
              <a:t>Instruct partners to discuss the same Control Check question: If you stopped and did a Control Check, how could you react to this surprise in a calm and kind way?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4346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dk1"/>
                </a:solidFill>
                <a:latin typeface="+mn-lt"/>
                <a:ea typeface="Calibri"/>
                <a:cs typeface="Calibri"/>
                <a:sym typeface="Calibri"/>
              </a:rPr>
              <a:t>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Image 1: Image of children’s faces, similar to Slide 1, but different</a:t>
            </a:r>
            <a:endParaRPr lang="en-US" sz="1200" b="1" i="0" u="none" strike="noStrike" cap="non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cap="none" dirty="0">
              <a:solidFill>
                <a:schemeClr val="dk1"/>
              </a:solidFill>
              <a:latin typeface="+mn-lt"/>
              <a:ea typeface="Calibri"/>
              <a:cs typeface="Calibri"/>
              <a:sym typeface="Calibri"/>
            </a:endParaRPr>
          </a:p>
          <a:p>
            <a:r>
              <a:rPr lang="en-US" sz="1200" b="1" i="0" u="none" strike="noStrike" cap="none" dirty="0">
                <a:solidFill>
                  <a:schemeClr val="dk1"/>
                </a:solidFill>
                <a:latin typeface="+mn-lt"/>
                <a:ea typeface="Calibri"/>
                <a:cs typeface="Calibri"/>
                <a:sym typeface="Calibri"/>
              </a:rPr>
              <a:t>Design Notes: </a:t>
            </a:r>
          </a:p>
          <a:p>
            <a:r>
              <a:rPr lang="en-US" sz="1200" b="0" i="0" u="none" strike="noStrike" cap="none" dirty="0">
                <a:solidFill>
                  <a:schemeClr val="dk1"/>
                </a:solidFill>
                <a:latin typeface="+mn-lt"/>
                <a:ea typeface="Calibri"/>
                <a:cs typeface="Calibri"/>
                <a:sym typeface="Calibri"/>
              </a:rPr>
              <a:t>Landing Slide: header and image</a:t>
            </a:r>
          </a:p>
          <a:p>
            <a:r>
              <a:rPr lang="en-US" sz="1200" b="0" i="0" u="none" strike="noStrike" cap="none" dirty="0">
                <a:solidFill>
                  <a:schemeClr val="dk1"/>
                </a:solidFill>
                <a:latin typeface="+mn-lt"/>
                <a:ea typeface="Calibri"/>
                <a:cs typeface="Calibri"/>
                <a:sym typeface="Calibri"/>
              </a:rPr>
              <a:t>1</a:t>
            </a:r>
            <a:r>
              <a:rPr lang="en-US" sz="1200" b="0" i="0" u="none" strike="noStrike" cap="none" baseline="30000" dirty="0">
                <a:solidFill>
                  <a:schemeClr val="dk1"/>
                </a:solidFill>
                <a:latin typeface="+mn-lt"/>
                <a:ea typeface="Calibri"/>
                <a:cs typeface="Calibri"/>
                <a:sym typeface="Calibri"/>
              </a:rPr>
              <a:t>st</a:t>
            </a:r>
            <a:r>
              <a:rPr lang="en-US" sz="1200" b="0" i="0" u="none" strike="noStrike" cap="none" dirty="0">
                <a:solidFill>
                  <a:schemeClr val="dk1"/>
                </a:solidFill>
                <a:latin typeface="+mn-lt"/>
                <a:ea typeface="Calibri"/>
                <a:cs typeface="Calibri"/>
                <a:sym typeface="Calibri"/>
              </a:rPr>
              <a:t> Click: text on right side of screen</a:t>
            </a:r>
            <a:endParaRPr lang="en-US" sz="1200" b="1" i="0" u="none" strike="noStrike" cap="none" dirty="0">
              <a:solidFill>
                <a:schemeClr val="dk1"/>
              </a:solidFill>
              <a:latin typeface="+mn-lt"/>
              <a:ea typeface="Calibri"/>
              <a:cs typeface="Calibri"/>
              <a:sym typeface="Calibri"/>
            </a:endParaRPr>
          </a:p>
          <a:p>
            <a:pPr lvl="0"/>
            <a:endParaRPr lang="en-US" sz="1200" b="1" i="0" u="none" strike="noStrike" cap="none" dirty="0">
              <a:solidFill>
                <a:schemeClr val="dk1"/>
              </a:solidFill>
              <a:latin typeface="+mn-lt"/>
              <a:ea typeface="Calibri"/>
              <a:cs typeface="Calibri"/>
              <a:sym typeface="Calibri"/>
            </a:endParaRPr>
          </a:p>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the class sit back on the floor in a circle or semi-circle, with their collages.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you have joined them, ask students to share their collage with the person next to them and take a moment to explain how their collage shows that “I am 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invite each student to hold their collage out in front of them, so the class can look around the circle and see the work that their classmates have created.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Wings Words to Live By and read them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“I understand others are unique, I want to learn more about everyone I meet” and ask students to raise their hand if they think they know what the word “unique” means.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 one or two student volunteers to share their definition(s).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explain that when we say others are “unique”, we mean that people are all very different. No two people are exactly the same and everyone is special in their own way!</a:t>
            </a:r>
          </a:p>
          <a:p>
            <a:endParaRPr lang="en-US" dirty="0"/>
          </a:p>
          <a:p>
            <a:endParaRPr lang="de-DE"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hold up their collage in front of them one more time and observe how different each collage is from the next. Explain that this shows that we really are all unique and special in our own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How are you different from someone else? Allow several students to share their thoughts and encourage them to look at each other’s collages if they are stuck.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 student brings up physical differences, acknowledge that everyone certainly does have unique looks—but tell the class that you would like to focus on our “inside” differences.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the differences that students came up with and wrap up by concluding that in addition to how we look, we also all have different personalities and interests!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09536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read-aloud time! Explain that the class is about to read a book that has an important message about being unique.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read, ask students to think about the lesson that the book is trying to teach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read </a:t>
            </a:r>
            <a:r>
              <a:rPr lang="en-US" sz="1200" u="sng" kern="1200" dirty="0">
                <a:solidFill>
                  <a:schemeClr val="tx1"/>
                </a:solidFill>
                <a:effectLst/>
                <a:latin typeface="+mn-lt"/>
                <a:ea typeface="+mn-ea"/>
                <a:cs typeface="+mn-cs"/>
              </a:rPr>
              <a:t>The Crayon Box That Talked</a:t>
            </a:r>
            <a:r>
              <a:rPr lang="en-US" sz="1200" kern="1200" dirty="0">
                <a:solidFill>
                  <a:schemeClr val="tx1"/>
                </a:solidFill>
                <a:effectLst/>
                <a:latin typeface="+mn-lt"/>
                <a:ea typeface="+mn-ea"/>
                <a:cs typeface="+mn-cs"/>
              </a:rPr>
              <a:t> by Shane </a:t>
            </a:r>
            <a:r>
              <a:rPr lang="en-US" sz="1200" kern="1200" dirty="0" err="1">
                <a:solidFill>
                  <a:schemeClr val="tx1"/>
                </a:solidFill>
                <a:effectLst/>
                <a:latin typeface="+mn-lt"/>
                <a:ea typeface="+mn-ea"/>
                <a:cs typeface="+mn-cs"/>
              </a:rPr>
              <a:t>Derolf</a:t>
            </a:r>
            <a:r>
              <a:rPr lang="en-US" sz="1200" kern="1200" dirty="0">
                <a:solidFill>
                  <a:schemeClr val="tx1"/>
                </a:solidFill>
                <a:effectLst/>
                <a:latin typeface="+mn-lt"/>
                <a:ea typeface="+mn-ea"/>
                <a:cs typeface="+mn-cs"/>
              </a:rPr>
              <a:t> or project the </a:t>
            </a:r>
            <a:r>
              <a:rPr lang="en-US" sz="1200" u="sng" kern="1200" dirty="0">
                <a:solidFill>
                  <a:schemeClr val="tx1"/>
                </a:solidFill>
                <a:effectLst/>
                <a:latin typeface="+mn-lt"/>
                <a:ea typeface="+mn-ea"/>
                <a:cs typeface="+mn-cs"/>
                <a:hlinkClick r:id="rId3"/>
              </a:rPr>
              <a:t>video read-aloud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 read-aloud is complete, discuss: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 you think the author was trying to teach us?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Be sure that students arrive at the answer that the book focuses on appreciating our differences. When many different people (or crayons) work together, we have great (and colorful!) results.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have you learned something from someone who is different from you?</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helpful, try to jumpstart student responses by sharing an experience of your own or something along the lines of: “One of my best friends growing up was from _______. From him and his family, I learned how to say some words in _____ and I got to learn all about _____ food and cooking!</a:t>
            </a: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3423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“We’re all different and that’s OK!” and read it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Challenge students to think of a silent pose that shows one way they are unique and different from others. For instance, if a student loves to play soccer, she could stretch out her leg like she is kicking a ball!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in a moment, the class is going to repeat the phrase with you, except they will add two silent gestures: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they say, “Different,” everyone will strike their own unique pose.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they say, “OK,” everyone will drop their pose and give a big thumbs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Model this once by saying the phrase, striking your own pose, and then giving a thumbs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instruct all students to stand and join you in saying and gesturing, “We’re all different and that’s OK!” </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18318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each letter in “OK” helps remind us that when we meet new and different people, we should try to learn more about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the O stands for “Offer your ideas and listen to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not only do we need to speak up and share our own thoughts and ideas, but we need to really listen to what others say!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and discuss: Why is it important to listen to someone else’s point of 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again and explain that the K stands for “Keep an open mind and learn from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What does it mean to have an “open mind”?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sure students understand that when you have an open mind, you are willing to hear new ideas and are happy to see what new things you can learn!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by telling students that when we listen to others and have an open mind, we can learn all kinds of things from people who are different from us!</a:t>
            </a: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00025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pairs of students will now work together to create a drawing…but it’s not just any drawing!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Hold up a copy of </a:t>
            </a:r>
            <a:r>
              <a:rPr lang="en-US" sz="1200" i="1" kern="1200" dirty="0">
                <a:solidFill>
                  <a:schemeClr val="tx1"/>
                </a:solidFill>
                <a:effectLst/>
                <a:latin typeface="+mn-lt"/>
                <a:ea typeface="+mn-ea"/>
                <a:cs typeface="+mn-cs"/>
              </a:rPr>
              <a:t>Handout 2: What Do You See?</a:t>
            </a:r>
            <a:r>
              <a:rPr lang="en-US" sz="1200" kern="1200" dirty="0">
                <a:solidFill>
                  <a:schemeClr val="tx1"/>
                </a:solidFill>
                <a:effectLst/>
                <a:latin typeface="+mn-lt"/>
                <a:ea typeface="+mn-ea"/>
                <a:cs typeface="+mn-cs"/>
              </a:rPr>
              <a:t> and explain that each pair will have to work together to make the line shown on the handout into a work of art!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Their work of art can look like anything!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only rule is that each pair must remember that (click once): We’re all different and that’s OK! So, each person must (click once) offer their ideas and listen to others and (click again) keep an open mind and learn from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that working together and remembering “We’re all different and that’s OK!” are the only rules.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Deduct 7-10 minutes from the time remaining in this session and tell students that they will have this much time to create their masterpiece.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drawing/coloring materials to each pair and instruct students to get started!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the class works, encourage collaboration by helping students learn from each other with questions such 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you have an idea?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 you think?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Could you explain what you mean?</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2788491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about 10 minutes left in class, bring the class back together in a circle or semicircle and join them at their level.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them to put their artwork on the floor in front of them, face down.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students share, debrief on the activity. Click once, and ask students to answer the questions you are about to pose by using their hands to indicate the following answers: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0 fingers (hold up a fist) = easy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5 fingers (one hand) = so/so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10 fingers (both hands) = hard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the class to indicate their answers to the three questions below. As you do, call on a few students to briefly explain their different responses.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 it easy, so-so, or hard to offer your ideas?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 it easy, so-so, or hard to listen to your partner?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Was it easy, so-so, or hard to keep an open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twice, and invite every pair to hold up their artwork in front of them so students can look around the circle and view everyone’s piece.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consider: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are each of these the same?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are each of these unique?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Conclude by saying, “Just as these drawings are alike because they all began with the same line, we are all alike because we are all people. But, just like these works of art, we are also all different and special in our own ways. We have our own feelings, ideas, and personalities.”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this reason, it’s important for students to remember we are all different and that is OK. Ask the class to rise and join you in saying that and posing like they did earlier in the class period.</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26405672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27A1A9A4-B769-4849-9343-5419B5105950}"/>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5" name="Group 14">
            <a:extLst>
              <a:ext uri="{FF2B5EF4-FFF2-40B4-BE49-F238E27FC236}">
                <a16:creationId xmlns:a16="http://schemas.microsoft.com/office/drawing/2014/main" id="{A82A5B47-A88E-474A-984F-DB13ACAB013E}"/>
              </a:ext>
            </a:extLst>
          </p:cNvPr>
          <p:cNvGrpSpPr/>
          <p:nvPr userDrawn="1"/>
        </p:nvGrpSpPr>
        <p:grpSpPr>
          <a:xfrm>
            <a:off x="5584614" y="6062644"/>
            <a:ext cx="2939205" cy="764360"/>
            <a:chOff x="5111030" y="6013568"/>
            <a:chExt cx="3366296" cy="875428"/>
          </a:xfrm>
        </p:grpSpPr>
        <p:pic>
          <p:nvPicPr>
            <p:cNvPr id="16" name="Picture 15">
              <a:extLst>
                <a:ext uri="{FF2B5EF4-FFF2-40B4-BE49-F238E27FC236}">
                  <a16:creationId xmlns:a16="http://schemas.microsoft.com/office/drawing/2014/main" id="{813F0310-78CD-6243-BACA-A547E1DD80FF}"/>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7" name="Straight Connector 16">
              <a:extLst>
                <a:ext uri="{FF2B5EF4-FFF2-40B4-BE49-F238E27FC236}">
                  <a16:creationId xmlns:a16="http://schemas.microsoft.com/office/drawing/2014/main" id="{57345E2E-721D-E04E-A1A3-C7B19FAC0C5E}"/>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04915C63-BC9E-2E4B-902A-E9B08D5E2C18}"/>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9" name="Straight Connector 18">
              <a:extLst>
                <a:ext uri="{FF2B5EF4-FFF2-40B4-BE49-F238E27FC236}">
                  <a16:creationId xmlns:a16="http://schemas.microsoft.com/office/drawing/2014/main" id="{D1BE31A5-3F71-1B4C-AF5A-6F8A4D589A7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2C53A822-03DF-EA4C-8B54-BD7D8B57328F}"/>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BB9DD22C-9276-844B-8D9C-A1DECB8BFA12}"/>
              </a:ext>
            </a:extLst>
          </p:cNvPr>
          <p:cNvPicPr>
            <a:picLocks noChangeAspect="1"/>
          </p:cNvPicPr>
          <p:nvPr userDrawn="1"/>
        </p:nvPicPr>
        <p:blipFill>
          <a:blip r:embed="rId2"/>
          <a:srcRect/>
          <a:stretch/>
        </p:blipFill>
        <p:spPr>
          <a:xfrm>
            <a:off x="531463" y="250924"/>
            <a:ext cx="1468120" cy="1139952"/>
          </a:xfrm>
          <a:prstGeom prst="rect">
            <a:avLst/>
          </a:prstGeom>
        </p:spPr>
      </p:pic>
      <p:grpSp>
        <p:nvGrpSpPr>
          <p:cNvPr id="13" name="Group 12">
            <a:extLst>
              <a:ext uri="{FF2B5EF4-FFF2-40B4-BE49-F238E27FC236}">
                <a16:creationId xmlns:a16="http://schemas.microsoft.com/office/drawing/2014/main" id="{84B4DC66-74C8-F545-81B5-F28EEA95AE5E}"/>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41BD8156-9004-AA4B-B2CF-B0395C42DA61}"/>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997DF371-0B52-E742-8E64-22A5D7E8B4D2}"/>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0220A0C-9054-C24C-99F7-5AEB370510CB}"/>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DD0AAB64-808A-C24B-B915-163FEF6ECB0C}"/>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13CBCCD-BC55-4148-9D17-2D6BE13F2021}"/>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4B61DBBE-DF38-E042-BF18-9F4F4DACC0D1}"/>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348793A2-0EE7-A745-9280-56DBB68AA870}"/>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5800E384-AF45-7C45-A9EC-D23EC4CED3A7}"/>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86497E1-359B-7D42-B0C6-24479464A6EB}"/>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A584AA0A-A045-6444-B1A3-C45C47DE7D13}"/>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3769804-B9EA-4240-A707-581C6125EC53}"/>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6F986776-8471-9340-804F-F81FA2C2DFCE}"/>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7" name="Group 16">
            <a:extLst>
              <a:ext uri="{FF2B5EF4-FFF2-40B4-BE49-F238E27FC236}">
                <a16:creationId xmlns:a16="http://schemas.microsoft.com/office/drawing/2014/main" id="{05CBF96A-2B25-D445-B90A-C38C1E6ECDF8}"/>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DE87D7EF-A0DA-EE4B-B8D7-A157238466DA}"/>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574FB6EE-5B54-EE49-A2CE-5C71D5ECD4F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B544A58-EA94-F94E-B3AB-E4A14E92A919}"/>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443CBC6C-EE3F-5442-85D8-18BBE9C0BCE9}"/>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811E0FB-3FD0-E64E-A8B2-B5411DC934B4}"/>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55B1EA58-09F1-DB4D-8FEE-B582F175D1D1}"/>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93533A9B-EA46-D247-96E1-8275EA507C4F}"/>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662571"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743710"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340091"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1" name="Picture 20">
            <a:extLst>
              <a:ext uri="{FF2B5EF4-FFF2-40B4-BE49-F238E27FC236}">
                <a16:creationId xmlns:a16="http://schemas.microsoft.com/office/drawing/2014/main" id="{27F2949D-E98E-2948-8CCF-2F5F8EC670EF}"/>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3" name="Group 22">
            <a:extLst>
              <a:ext uri="{FF2B5EF4-FFF2-40B4-BE49-F238E27FC236}">
                <a16:creationId xmlns:a16="http://schemas.microsoft.com/office/drawing/2014/main" id="{156E3178-7DA3-1441-8A1B-1F68A6064E46}"/>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5622703B-ECF2-A342-8513-61403D1D1456}"/>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FA7328FA-2C0F-794B-A68E-EFFD9366AB4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C933411E-DBBA-9145-B3BB-D5E00A2E7FCB}"/>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EA6FD7BF-5B4C-5D4E-9CFB-A909039A7AF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C84676E-AD07-FE40-A941-95FCAE8BD51C}"/>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0.emf"/><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FE element 2">
            <a:extLst>
              <a:ext uri="{FF2B5EF4-FFF2-40B4-BE49-F238E27FC236}">
                <a16:creationId xmlns:a16="http://schemas.microsoft.com/office/drawing/2014/main" id="{5D837DAA-8A7E-0248-90C9-175D89456D05}"/>
              </a:ext>
            </a:extLst>
          </p:cNvPr>
          <p:cNvPicPr>
            <a:picLocks/>
          </p:cNvPicPr>
          <p:nvPr/>
        </p:nvPicPr>
        <p:blipFill>
          <a:blip r:embed="rId4"/>
          <a:stretch>
            <a:fillRect/>
          </a:stretch>
        </p:blipFill>
        <p:spPr>
          <a:xfrm>
            <a:off x="621104" y="2838715"/>
            <a:ext cx="4762500" cy="830580"/>
          </a:xfrm>
          <a:prstGeom prst="rect">
            <a:avLst/>
          </a:prstGeom>
        </p:spPr>
      </p:pic>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EDA730-A563-0F44-8956-0B66BFE9A4A4}"/>
              </a:ext>
            </a:extLst>
          </p:cNvPr>
          <p:cNvPicPr>
            <a:picLocks noChangeAspect="1"/>
          </p:cNvPicPr>
          <p:nvPr/>
        </p:nvPicPr>
        <p:blipFill>
          <a:blip r:embed="rId5"/>
          <a:stretch>
            <a:fillRect/>
          </a:stretch>
        </p:blipFill>
        <p:spPr>
          <a:xfrm>
            <a:off x="2957289" y="3762103"/>
            <a:ext cx="4456019" cy="3095897"/>
          </a:xfrm>
          <a:prstGeom prst="rect">
            <a:avLst/>
          </a:prstGeom>
        </p:spPr>
      </p:pic>
      <p:sp>
        <p:nvSpPr>
          <p:cNvPr id="6" name="Title 6">
            <a:extLst>
              <a:ext uri="{FF2B5EF4-FFF2-40B4-BE49-F238E27FC236}">
                <a16:creationId xmlns:a16="http://schemas.microsoft.com/office/drawing/2014/main" id="{72FA2AC8-E95C-0948-B6C0-8E1FC48E38BA}"/>
              </a:ext>
            </a:extLst>
          </p:cNvPr>
          <p:cNvSpPr>
            <a:spLocks noGrp="1"/>
          </p:cNvSpPr>
          <p:nvPr>
            <p:ph type="ctrTitle"/>
          </p:nvPr>
        </p:nvSpPr>
        <p:spPr>
          <a:xfrm>
            <a:off x="623814" y="1778400"/>
            <a:ext cx="6856485" cy="721610"/>
          </a:xfrm>
        </p:spPr>
        <p:txBody>
          <a:bodyPr/>
          <a:lstStyle/>
          <a:p>
            <a:r>
              <a:rPr lang="en-US" dirty="0">
                <a:solidFill>
                  <a:schemeClr val="bg1"/>
                </a:solidFill>
              </a:rPr>
              <a:t>Time to Create</a:t>
            </a:r>
          </a:p>
        </p:txBody>
      </p:sp>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08007" y="1591875"/>
            <a:ext cx="8770716" cy="764360"/>
          </a:xfrm>
        </p:spPr>
        <p:txBody>
          <a:bodyPr>
            <a:noAutofit/>
          </a:bodyPr>
          <a:lstStyle/>
          <a:p>
            <a:r>
              <a:rPr lang="en-US" dirty="0"/>
              <a:t>From my eyes, I see…</a:t>
            </a:r>
            <a:endParaRPr lang="de-DE" dirty="0"/>
          </a:p>
        </p:txBody>
      </p:sp>
      <p:pic>
        <p:nvPicPr>
          <p:cNvPr id="6" name="Picture 5">
            <a:extLst>
              <a:ext uri="{FF2B5EF4-FFF2-40B4-BE49-F238E27FC236}">
                <a16:creationId xmlns:a16="http://schemas.microsoft.com/office/drawing/2014/main" id="{F3CB5CF4-8759-EE40-8D18-B1ABCF003707}"/>
              </a:ext>
            </a:extLst>
          </p:cNvPr>
          <p:cNvPicPr>
            <a:picLocks noChangeAspect="1"/>
          </p:cNvPicPr>
          <p:nvPr/>
        </p:nvPicPr>
        <p:blipFill>
          <a:blip r:embed="rId3"/>
          <a:srcRect/>
          <a:stretch/>
        </p:blipFill>
        <p:spPr>
          <a:xfrm>
            <a:off x="532435" y="2360060"/>
            <a:ext cx="5185077" cy="3703805"/>
          </a:xfrm>
          <a:prstGeom prst="rect">
            <a:avLst/>
          </a:prstGeom>
        </p:spPr>
      </p:pic>
    </p:spTree>
    <p:extLst>
      <p:ext uri="{BB962C8B-B14F-4D97-AF65-F5344CB8AC3E}">
        <p14:creationId xmlns:p14="http://schemas.microsoft.com/office/powerpoint/2010/main" val="36195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280687" y="1591875"/>
            <a:ext cx="1974095" cy="764360"/>
          </a:xfrm>
        </p:spPr>
        <p:txBody>
          <a:bodyPr>
            <a:noAutofit/>
          </a:bodyPr>
          <a:lstStyle/>
          <a:p>
            <a:r>
              <a:rPr lang="en-US" dirty="0"/>
              <a:t> I see…</a:t>
            </a:r>
            <a:endParaRPr lang="de-DE" dirty="0"/>
          </a:p>
        </p:txBody>
      </p:sp>
      <p:sp>
        <p:nvSpPr>
          <p:cNvPr id="6" name="Title 1">
            <a:extLst>
              <a:ext uri="{FF2B5EF4-FFF2-40B4-BE49-F238E27FC236}">
                <a16:creationId xmlns:a16="http://schemas.microsoft.com/office/drawing/2014/main" id="{BFC8BBD4-C34C-ED4F-9BBE-9D932823D3EC}"/>
              </a:ext>
            </a:extLst>
          </p:cNvPr>
          <p:cNvSpPr txBox="1">
            <a:spLocks/>
          </p:cNvSpPr>
          <p:nvPr/>
        </p:nvSpPr>
        <p:spPr>
          <a:xfrm>
            <a:off x="2254782"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 feel…  I think…</a:t>
            </a:r>
            <a:endParaRPr lang="de-DE" dirty="0"/>
          </a:p>
        </p:txBody>
      </p:sp>
      <p:pic>
        <p:nvPicPr>
          <p:cNvPr id="8" name="Picture 7">
            <a:extLst>
              <a:ext uri="{FF2B5EF4-FFF2-40B4-BE49-F238E27FC236}">
                <a16:creationId xmlns:a16="http://schemas.microsoft.com/office/drawing/2014/main" id="{53A67C96-3BE0-4843-99C5-96E329DFA1A1}"/>
              </a:ext>
            </a:extLst>
          </p:cNvPr>
          <p:cNvPicPr>
            <a:picLocks noChangeAspect="1"/>
          </p:cNvPicPr>
          <p:nvPr/>
        </p:nvPicPr>
        <p:blipFill>
          <a:blip r:embed="rId3"/>
          <a:srcRect/>
          <a:stretch/>
        </p:blipFill>
        <p:spPr>
          <a:xfrm>
            <a:off x="532435" y="2360060"/>
            <a:ext cx="5185077" cy="3703805"/>
          </a:xfrm>
          <a:prstGeom prst="rect">
            <a:avLst/>
          </a:prstGeom>
        </p:spPr>
      </p:pic>
    </p:spTree>
    <p:extLst>
      <p:ext uri="{BB962C8B-B14F-4D97-AF65-F5344CB8AC3E}">
        <p14:creationId xmlns:p14="http://schemas.microsoft.com/office/powerpoint/2010/main" val="15823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88BEC7-EE6B-474F-8768-B4115157DB96}"/>
              </a:ext>
            </a:extLst>
          </p:cNvPr>
          <p:cNvSpPr/>
          <p:nvPr/>
        </p:nvSpPr>
        <p:spPr>
          <a:xfrm>
            <a:off x="471889" y="1587548"/>
            <a:ext cx="6543273" cy="1569660"/>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step into their </a:t>
            </a:r>
            <a:r>
              <a:rPr lang="en-US" sz="24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SHOES</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and see what they are going through.</a:t>
            </a:r>
          </a:p>
        </p:txBody>
      </p:sp>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CAB1B74A-6948-0F45-9281-53AFCAE258F6}"/>
              </a:ext>
            </a:extLst>
          </p:cNvPr>
          <p:cNvPicPr>
            <a:picLocks noChangeAspect="1"/>
          </p:cNvPicPr>
          <p:nvPr/>
        </p:nvPicPr>
        <p:blipFill>
          <a:blip r:embed="rId3"/>
          <a:stretch>
            <a:fillRect/>
          </a:stretch>
        </p:blipFill>
        <p:spPr>
          <a:xfrm>
            <a:off x="793750" y="2415766"/>
            <a:ext cx="7327900" cy="3340100"/>
          </a:xfrm>
          <a:prstGeom prst="rect">
            <a:avLst/>
          </a:prstGeom>
        </p:spPr>
      </p:pic>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Step into their SHOES</a:t>
            </a:r>
            <a:endParaRPr lang="de-DE" dirty="0"/>
          </a:p>
        </p:txBody>
      </p:sp>
      <p:sp>
        <p:nvSpPr>
          <p:cNvPr id="7" name="Subtitle 2">
            <a:extLst>
              <a:ext uri="{FF2B5EF4-FFF2-40B4-BE49-F238E27FC236}">
                <a16:creationId xmlns:a16="http://schemas.microsoft.com/office/drawing/2014/main" id="{7F3636E6-4613-7F43-AB7E-31B9D48B263C}"/>
              </a:ext>
            </a:extLst>
          </p:cNvPr>
          <p:cNvSpPr txBox="1">
            <a:spLocks/>
          </p:cNvSpPr>
          <p:nvPr/>
        </p:nvSpPr>
        <p:spPr>
          <a:xfrm>
            <a:off x="431157" y="6097967"/>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 Sound of voice</a:t>
            </a:r>
          </a:p>
          <a:p>
            <a:endParaRPr lang="de-DE" dirty="0"/>
          </a:p>
        </p:txBody>
      </p:sp>
      <p:sp>
        <p:nvSpPr>
          <p:cNvPr id="8" name="TextBox 7">
            <a:extLst>
              <a:ext uri="{FF2B5EF4-FFF2-40B4-BE49-F238E27FC236}">
                <a16:creationId xmlns:a16="http://schemas.microsoft.com/office/drawing/2014/main" id="{E405FE77-F3D7-4C42-B4B3-B74E5D2E6D96}"/>
              </a:ext>
            </a:extLst>
          </p:cNvPr>
          <p:cNvSpPr txBox="1"/>
          <p:nvPr/>
        </p:nvSpPr>
        <p:spPr>
          <a:xfrm>
            <a:off x="2978533" y="2726107"/>
            <a:ext cx="1732548" cy="553998"/>
          </a:xfrm>
          <a:prstGeom prst="rect">
            <a:avLst/>
          </a:prstGeom>
          <a:noFill/>
        </p:spPr>
        <p:txBody>
          <a:bodyPr wrap="square" rtlCol="0">
            <a:spAutoFit/>
          </a:bodyPr>
          <a:lstStyle/>
          <a:p>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feel</a:t>
            </a:r>
          </a:p>
          <a:p>
            <a:r>
              <a:rPr lang="en-US" sz="15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nervous</a:t>
            </a:r>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TextBox 8">
            <a:extLst>
              <a:ext uri="{FF2B5EF4-FFF2-40B4-BE49-F238E27FC236}">
                <a16:creationId xmlns:a16="http://schemas.microsoft.com/office/drawing/2014/main" id="{905326BE-F06F-3745-A851-184D013F18F6}"/>
              </a:ext>
            </a:extLst>
          </p:cNvPr>
          <p:cNvSpPr txBox="1"/>
          <p:nvPr/>
        </p:nvSpPr>
        <p:spPr>
          <a:xfrm>
            <a:off x="1023267" y="2748717"/>
            <a:ext cx="1034134" cy="553998"/>
          </a:xfrm>
          <a:prstGeom prst="rect">
            <a:avLst/>
          </a:prstGeom>
          <a:noFill/>
        </p:spPr>
        <p:txBody>
          <a:bodyPr wrap="square" rtlCol="0">
            <a:spAutoFit/>
          </a:bodyPr>
          <a:lstStyle/>
          <a:p>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feel</a:t>
            </a:r>
          </a:p>
          <a:p>
            <a:r>
              <a:rPr lang="en-US" sz="15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excited</a:t>
            </a:r>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3004720C-50AC-624F-AEEB-F60BFF37DAC0}"/>
              </a:ext>
            </a:extLst>
          </p:cNvPr>
          <p:cNvSpPr txBox="1"/>
          <p:nvPr/>
        </p:nvSpPr>
        <p:spPr>
          <a:xfrm>
            <a:off x="6557961" y="2726106"/>
            <a:ext cx="2504998" cy="553998"/>
          </a:xfrm>
          <a:prstGeom prst="rect">
            <a:avLst/>
          </a:prstGeom>
          <a:noFill/>
        </p:spPr>
        <p:txBody>
          <a:bodyPr wrap="square" rtlCol="0">
            <a:spAutoFit/>
          </a:bodyPr>
          <a:lstStyle/>
          <a:p>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  I feel</a:t>
            </a:r>
          </a:p>
          <a:p>
            <a:r>
              <a:rPr lang="en-US" sz="15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embarrassed</a:t>
            </a:r>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C9F0A63E-D79A-7D46-A646-B1975B5C1043}"/>
              </a:ext>
            </a:extLst>
          </p:cNvPr>
          <p:cNvSpPr txBox="1"/>
          <p:nvPr/>
        </p:nvSpPr>
        <p:spPr>
          <a:xfrm>
            <a:off x="4722029" y="2777293"/>
            <a:ext cx="2070645" cy="553998"/>
          </a:xfrm>
          <a:prstGeom prst="rect">
            <a:avLst/>
          </a:prstGeom>
          <a:noFill/>
        </p:spPr>
        <p:txBody>
          <a:bodyPr wrap="square" rtlCol="0">
            <a:spAutoFit/>
          </a:bodyPr>
          <a:lstStyle/>
          <a:p>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feel</a:t>
            </a:r>
          </a:p>
          <a:p>
            <a:r>
              <a:rPr lang="en-US" sz="15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frustrated</a:t>
            </a:r>
            <a:r>
              <a:rPr lang="en-US" sz="15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Subtitle 2">
            <a:extLst>
              <a:ext uri="{FF2B5EF4-FFF2-40B4-BE49-F238E27FC236}">
                <a16:creationId xmlns:a16="http://schemas.microsoft.com/office/drawing/2014/main" id="{ED214721-5C7C-BB48-AAC0-785A18BB38A5}"/>
              </a:ext>
            </a:extLst>
          </p:cNvPr>
          <p:cNvSpPr txBox="1">
            <a:spLocks/>
          </p:cNvSpPr>
          <p:nvPr/>
        </p:nvSpPr>
        <p:spPr>
          <a:xfrm>
            <a:off x="454307" y="6117393"/>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 How they act</a:t>
            </a:r>
          </a:p>
          <a:p>
            <a:endParaRPr lang="de-DE" dirty="0"/>
          </a:p>
        </p:txBody>
      </p:sp>
      <p:sp>
        <p:nvSpPr>
          <p:cNvPr id="15" name="Subtitle 2">
            <a:extLst>
              <a:ext uri="{FF2B5EF4-FFF2-40B4-BE49-F238E27FC236}">
                <a16:creationId xmlns:a16="http://schemas.microsoft.com/office/drawing/2014/main" id="{324D323C-397B-A94A-B4BE-EAF79727F3FA}"/>
              </a:ext>
            </a:extLst>
          </p:cNvPr>
          <p:cNvSpPr txBox="1">
            <a:spLocks/>
          </p:cNvSpPr>
          <p:nvPr/>
        </p:nvSpPr>
        <p:spPr>
          <a:xfrm>
            <a:off x="471889" y="6114000"/>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O: Outer appearance</a:t>
            </a:r>
          </a:p>
          <a:p>
            <a:endParaRPr lang="de-DE" dirty="0"/>
          </a:p>
        </p:txBody>
      </p:sp>
      <p:sp>
        <p:nvSpPr>
          <p:cNvPr id="16" name="Subtitle 2">
            <a:extLst>
              <a:ext uri="{FF2B5EF4-FFF2-40B4-BE49-F238E27FC236}">
                <a16:creationId xmlns:a16="http://schemas.microsoft.com/office/drawing/2014/main" id="{68B47BE4-0919-6D4A-B0A6-F1B2876C5560}"/>
              </a:ext>
            </a:extLst>
          </p:cNvPr>
          <p:cNvSpPr txBox="1">
            <a:spLocks/>
          </p:cNvSpPr>
          <p:nvPr/>
        </p:nvSpPr>
        <p:spPr>
          <a:xfrm>
            <a:off x="471889" y="6109673"/>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E: Expression on face</a:t>
            </a:r>
          </a:p>
          <a:p>
            <a:endParaRPr lang="de-DE" dirty="0"/>
          </a:p>
        </p:txBody>
      </p:sp>
      <p:sp>
        <p:nvSpPr>
          <p:cNvPr id="17" name="Subtitle 2">
            <a:extLst>
              <a:ext uri="{FF2B5EF4-FFF2-40B4-BE49-F238E27FC236}">
                <a16:creationId xmlns:a16="http://schemas.microsoft.com/office/drawing/2014/main" id="{29D88B5C-2E58-DE45-B3AE-47587610E765}"/>
              </a:ext>
            </a:extLst>
          </p:cNvPr>
          <p:cNvSpPr txBox="1">
            <a:spLocks/>
          </p:cNvSpPr>
          <p:nvPr/>
        </p:nvSpPr>
        <p:spPr>
          <a:xfrm>
            <a:off x="506393" y="6125113"/>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 Surroundings</a:t>
            </a:r>
          </a:p>
          <a:p>
            <a:endParaRPr lang="de-DE" dirty="0"/>
          </a:p>
        </p:txBody>
      </p:sp>
    </p:spTree>
    <p:extLst>
      <p:ext uri="{BB962C8B-B14F-4D97-AF65-F5344CB8AC3E}">
        <p14:creationId xmlns:p14="http://schemas.microsoft.com/office/powerpoint/2010/main" val="20551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7" grpId="0"/>
      <p:bldP spid="7" grpId="1"/>
      <p:bldP spid="8" grpId="0"/>
      <p:bldP spid="9" grpId="0"/>
      <p:bldP spid="10" grpId="0"/>
      <p:bldP spid="11" grpId="0"/>
      <p:bldP spid="14" grpId="0"/>
      <p:bldP spid="14" grpId="1"/>
      <p:bldP spid="15" grpId="0"/>
      <p:bldP spid="15" grpId="1"/>
      <p:bldP spid="16" grpId="0"/>
      <p:bldP spid="16" grpId="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C581F6-5FA6-F345-BD50-0F7127C5B801}"/>
              </a:ext>
            </a:extLst>
          </p:cNvPr>
          <p:cNvPicPr>
            <a:picLocks noChangeAspect="1"/>
          </p:cNvPicPr>
          <p:nvPr/>
        </p:nvPicPr>
        <p:blipFill>
          <a:blip r:embed="rId3"/>
          <a:stretch>
            <a:fillRect/>
          </a:stretch>
        </p:blipFill>
        <p:spPr>
          <a:xfrm>
            <a:off x="2913827" y="2003014"/>
            <a:ext cx="1238847" cy="960106"/>
          </a:xfrm>
          <a:prstGeom prst="rect">
            <a:avLst/>
          </a:prstGeom>
        </p:spPr>
      </p:pic>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When has someone stepped </a:t>
            </a:r>
            <a:br>
              <a:rPr lang="en-US" dirty="0"/>
            </a:br>
            <a:r>
              <a:rPr lang="en-US" dirty="0"/>
              <a:t>into your           ? </a:t>
            </a:r>
            <a:endParaRPr lang="de-DE" dirty="0"/>
          </a:p>
        </p:txBody>
      </p:sp>
      <p:pic>
        <p:nvPicPr>
          <p:cNvPr id="5" name="Picture 4">
            <a:extLst>
              <a:ext uri="{FF2B5EF4-FFF2-40B4-BE49-F238E27FC236}">
                <a16:creationId xmlns:a16="http://schemas.microsoft.com/office/drawing/2014/main" id="{830106E1-8791-9442-A221-6ABE838448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007195" y="2562549"/>
            <a:ext cx="3356263" cy="4343400"/>
          </a:xfrm>
          <a:prstGeom prst="rect">
            <a:avLst/>
          </a:prstGeom>
          <a:ln>
            <a:solidFill>
              <a:schemeClr val="bg1">
                <a:lumMod val="75000"/>
              </a:schemeClr>
            </a:solidFill>
          </a:ln>
        </p:spPr>
      </p:pic>
    </p:spTree>
    <p:extLst>
      <p:ext uri="{BB962C8B-B14F-4D97-AF65-F5344CB8AC3E}">
        <p14:creationId xmlns:p14="http://schemas.microsoft.com/office/powerpoint/2010/main" val="239911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C581F6-5FA6-F345-BD50-0F7127C5B801}"/>
              </a:ext>
            </a:extLst>
          </p:cNvPr>
          <p:cNvPicPr>
            <a:picLocks noChangeAspect="1"/>
          </p:cNvPicPr>
          <p:nvPr/>
        </p:nvPicPr>
        <p:blipFill>
          <a:blip r:embed="rId3"/>
          <a:stretch>
            <a:fillRect/>
          </a:stretch>
        </p:blipFill>
        <p:spPr>
          <a:xfrm>
            <a:off x="2936977" y="2037739"/>
            <a:ext cx="1238847" cy="960106"/>
          </a:xfrm>
          <a:prstGeom prst="rect">
            <a:avLst/>
          </a:prstGeom>
        </p:spPr>
      </p:pic>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If I had stepped </a:t>
            </a:r>
            <a:br>
              <a:rPr lang="en-US" dirty="0"/>
            </a:br>
            <a:r>
              <a:rPr lang="en-US" dirty="0"/>
              <a:t>into your           …  </a:t>
            </a:r>
            <a:endParaRPr lang="de-DE" dirty="0"/>
          </a:p>
        </p:txBody>
      </p:sp>
      <p:pic>
        <p:nvPicPr>
          <p:cNvPr id="5" name="Picture 4">
            <a:extLst>
              <a:ext uri="{FF2B5EF4-FFF2-40B4-BE49-F238E27FC236}">
                <a16:creationId xmlns:a16="http://schemas.microsoft.com/office/drawing/2014/main" id="{830106E1-8791-9442-A221-6ABE838448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007195" y="2562549"/>
            <a:ext cx="3356263" cy="4343400"/>
          </a:xfrm>
          <a:prstGeom prst="rect">
            <a:avLst/>
          </a:prstGeom>
          <a:ln>
            <a:solidFill>
              <a:schemeClr val="bg1">
                <a:lumMod val="75000"/>
              </a:schemeClr>
            </a:solidFill>
          </a:ln>
        </p:spPr>
      </p:pic>
    </p:spTree>
    <p:extLst>
      <p:ext uri="{BB962C8B-B14F-4D97-AF65-F5344CB8AC3E}">
        <p14:creationId xmlns:p14="http://schemas.microsoft.com/office/powerpoint/2010/main" val="2748528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923E40-414C-E944-A831-6345FED67937}"/>
              </a:ext>
            </a:extLst>
          </p:cNvPr>
          <p:cNvSpPr>
            <a:spLocks noGrp="1"/>
          </p:cNvSpPr>
          <p:nvPr>
            <p:ph type="subTitle" idx="1"/>
          </p:nvPr>
        </p:nvSpPr>
        <p:spPr>
          <a:xfrm>
            <a:off x="462986" y="1965650"/>
            <a:ext cx="3483979" cy="3648070"/>
          </a:xfrm>
        </p:spPr>
        <p:txBody>
          <a:bodyPr>
            <a:normAutofit/>
          </a:bodyPr>
          <a:lstStyle/>
          <a:p>
            <a:r>
              <a:rPr lang="en-US" sz="2200" i="1" dirty="0">
                <a:solidFill>
                  <a:srgbClr val="005B89"/>
                </a:solidFill>
              </a:rPr>
              <a:t>I understand others </a:t>
            </a:r>
            <a:br>
              <a:rPr lang="en-US" sz="2200" i="1" dirty="0">
                <a:solidFill>
                  <a:srgbClr val="005B89"/>
                </a:solidFill>
              </a:rPr>
            </a:br>
            <a:r>
              <a:rPr lang="en-US" sz="2200" i="1" dirty="0">
                <a:solidFill>
                  <a:srgbClr val="005B89"/>
                </a:solidFill>
              </a:rPr>
              <a:t>are unique. </a:t>
            </a:r>
          </a:p>
          <a:p>
            <a:r>
              <a:rPr lang="en-US" sz="2200" i="1" dirty="0">
                <a:solidFill>
                  <a:srgbClr val="005B89"/>
                </a:solidFill>
              </a:rPr>
              <a:t>I want to learn more about everyone I meet.</a:t>
            </a:r>
          </a:p>
          <a:p>
            <a:r>
              <a:rPr lang="en-US" sz="2200" i="1" dirty="0">
                <a:solidFill>
                  <a:srgbClr val="005B89"/>
                </a:solidFill>
              </a:rPr>
              <a:t>I want to step into their shoes </a:t>
            </a:r>
          </a:p>
          <a:p>
            <a:r>
              <a:rPr lang="en-US" sz="2200" i="1" dirty="0">
                <a:solidFill>
                  <a:srgbClr val="005B89"/>
                </a:solidFill>
              </a:rPr>
              <a:t>and see what they are going through.</a:t>
            </a:r>
          </a:p>
          <a:p>
            <a:endParaRPr lang="de-DE" sz="2200" dirty="0">
              <a:solidFill>
                <a:srgbClr val="005B89"/>
              </a:solidFill>
            </a:endParaRPr>
          </a:p>
        </p:txBody>
      </p:sp>
      <p:pic>
        <p:nvPicPr>
          <p:cNvPr id="7" name="Picture 6">
            <a:extLst>
              <a:ext uri="{FF2B5EF4-FFF2-40B4-BE49-F238E27FC236}">
                <a16:creationId xmlns:a16="http://schemas.microsoft.com/office/drawing/2014/main" id="{9E18FAF3-28E8-1D4E-9F81-B3649EF47FC2}"/>
              </a:ext>
            </a:extLst>
          </p:cNvPr>
          <p:cNvPicPr>
            <a:picLocks noChangeAspect="1"/>
          </p:cNvPicPr>
          <p:nvPr/>
        </p:nvPicPr>
        <p:blipFill>
          <a:blip r:embed="rId3"/>
          <a:srcRect/>
          <a:stretch/>
        </p:blipFill>
        <p:spPr>
          <a:xfrm>
            <a:off x="4038919" y="2089024"/>
            <a:ext cx="4572645" cy="3050156"/>
          </a:xfrm>
          <a:prstGeom prst="rect">
            <a:avLst/>
          </a:prstGeom>
        </p:spPr>
      </p:pic>
    </p:spTree>
    <p:extLst>
      <p:ext uri="{BB962C8B-B14F-4D97-AF65-F5344CB8AC3E}">
        <p14:creationId xmlns:p14="http://schemas.microsoft.com/office/powerpoint/2010/main" val="361019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Quick Draw: </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What does a friend look like?</a:t>
            </a:r>
            <a:endParaRPr lang="de-DE"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5" name="Picture 4">
            <a:extLst>
              <a:ext uri="{FF2B5EF4-FFF2-40B4-BE49-F238E27FC236}">
                <a16:creationId xmlns:a16="http://schemas.microsoft.com/office/drawing/2014/main" id="{1513720A-AE9E-4248-8AFB-BFA64B4D86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4011" y="3014513"/>
            <a:ext cx="4896090" cy="3328414"/>
          </a:xfrm>
          <a:prstGeom prst="rect">
            <a:avLst/>
          </a:prstGeom>
        </p:spPr>
      </p:pic>
    </p:spTree>
    <p:extLst>
      <p:ext uri="{BB962C8B-B14F-4D97-AF65-F5344CB8AC3E}">
        <p14:creationId xmlns:p14="http://schemas.microsoft.com/office/powerpoint/2010/main" val="3721201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2489038" y="2147858"/>
            <a:ext cx="773345" cy="764360"/>
          </a:xfrm>
        </p:spPr>
        <p:txBody>
          <a:bodyPr>
            <a:noAutofit/>
          </a:bodyPr>
          <a:lstStyle/>
          <a:p>
            <a:r>
              <a:rPr lang="en-US" dirty="0">
                <a:latin typeface="Open Sans Semibold" panose="020B0606030504020204" pitchFamily="34" charset="0"/>
                <a:ea typeface="Open Sans Semibold" panose="020B0606030504020204" pitchFamily="34" charset="0"/>
                <a:cs typeface="Open Sans Semibold" panose="020B0606030504020204" pitchFamily="34" charset="0"/>
              </a:rPr>
              <a:t>?</a:t>
            </a:r>
            <a:endParaRPr lang="de-DE"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1" name="Picture 10">
            <a:extLst>
              <a:ext uri="{FF2B5EF4-FFF2-40B4-BE49-F238E27FC236}">
                <a16:creationId xmlns:a16="http://schemas.microsoft.com/office/drawing/2014/main" id="{34EE5A99-F0CF-B04E-B0BD-0DF07F6FA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011" y="3009941"/>
            <a:ext cx="4872941" cy="3328751"/>
          </a:xfrm>
          <a:prstGeom prst="rect">
            <a:avLst/>
          </a:prstGeom>
        </p:spPr>
      </p:pic>
      <p:sp>
        <p:nvSpPr>
          <p:cNvPr id="17" name="Title 1">
            <a:extLst>
              <a:ext uri="{FF2B5EF4-FFF2-40B4-BE49-F238E27FC236}">
                <a16:creationId xmlns:a16="http://schemas.microsoft.com/office/drawing/2014/main" id="{9C26F0D3-FB14-2D4F-A217-75AD17EB4C78}"/>
              </a:ext>
            </a:extLst>
          </p:cNvPr>
          <p:cNvSpPr txBox="1">
            <a:spLocks/>
          </p:cNvSpPr>
          <p:nvPr/>
        </p:nvSpPr>
        <p:spPr>
          <a:xfrm>
            <a:off x="435276" y="1597971"/>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Quick Draw: </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What does a friend look like</a:t>
            </a:r>
            <a:endParaRPr lang="de-DE"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nvGrpSpPr>
          <p:cNvPr id="19" name="Group 18">
            <a:extLst>
              <a:ext uri="{FF2B5EF4-FFF2-40B4-BE49-F238E27FC236}">
                <a16:creationId xmlns:a16="http://schemas.microsoft.com/office/drawing/2014/main" id="{7D830AF1-6DF4-7245-9F3E-643D03ACDACD}"/>
              </a:ext>
            </a:extLst>
          </p:cNvPr>
          <p:cNvGrpSpPr/>
          <p:nvPr/>
        </p:nvGrpSpPr>
        <p:grpSpPr>
          <a:xfrm>
            <a:off x="438734" y="1602447"/>
            <a:ext cx="8770716" cy="1047842"/>
            <a:chOff x="388782" y="6349578"/>
            <a:chExt cx="8770716" cy="1047842"/>
          </a:xfrm>
        </p:grpSpPr>
        <p:sp>
          <p:nvSpPr>
            <p:cNvPr id="20" name="Title 1">
              <a:extLst>
                <a:ext uri="{FF2B5EF4-FFF2-40B4-BE49-F238E27FC236}">
                  <a16:creationId xmlns:a16="http://schemas.microsoft.com/office/drawing/2014/main" id="{7D89E5AC-0EAA-5D4D-8AE5-FF74D4F9B26F}"/>
                </a:ext>
              </a:extLst>
            </p:cNvPr>
            <p:cNvSpPr txBox="1">
              <a:spLocks/>
            </p:cNvSpPr>
            <p:nvPr/>
          </p:nvSpPr>
          <p:spPr>
            <a:xfrm>
              <a:off x="388782" y="6349578"/>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Quick Draw: </a:t>
              </a:r>
              <a:r>
                <a:rPr lang="en-US" dirty="0">
                  <a:latin typeface="Open Sans Semibold" panose="020B0606030504020204" pitchFamily="34" charset="0"/>
                  <a:ea typeface="Open Sans Semibold" panose="020B0606030504020204" pitchFamily="34" charset="0"/>
                  <a:cs typeface="Open Sans Semibold" panose="020B0606030504020204" pitchFamily="34" charset="0"/>
                </a:rPr>
                <a:t>What does a friend look like act like?</a:t>
              </a:r>
              <a:endParaRPr lang="de-DE" dirty="0">
                <a:latin typeface="Open Sans Semibold" panose="020B0606030504020204" pitchFamily="34" charset="0"/>
                <a:ea typeface="Open Sans Semibold" panose="020B0606030504020204" pitchFamily="34" charset="0"/>
                <a:cs typeface="Open Sans Semibold" panose="020B0606030504020204" pitchFamily="34" charset="0"/>
              </a:endParaRPr>
            </a:p>
          </p:txBody>
        </p:sp>
        <p:cxnSp>
          <p:nvCxnSpPr>
            <p:cNvPr id="21" name="Straight Connector 20">
              <a:extLst>
                <a:ext uri="{FF2B5EF4-FFF2-40B4-BE49-F238E27FC236}">
                  <a16:creationId xmlns:a16="http://schemas.microsoft.com/office/drawing/2014/main" id="{B6B88F53-03F4-D94E-91A1-55051EBB3FC8}"/>
                </a:ext>
              </a:extLst>
            </p:cNvPr>
            <p:cNvCxnSpPr>
              <a:cxnSpLocks/>
            </p:cNvCxnSpPr>
            <p:nvPr/>
          </p:nvCxnSpPr>
          <p:spPr>
            <a:xfrm>
              <a:off x="513417" y="6969203"/>
              <a:ext cx="1973001" cy="4282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9A4D82A-1144-0847-8B71-A62259765CF7}"/>
                </a:ext>
              </a:extLst>
            </p:cNvPr>
            <p:cNvCxnSpPr>
              <a:cxnSpLocks/>
            </p:cNvCxnSpPr>
            <p:nvPr/>
          </p:nvCxnSpPr>
          <p:spPr>
            <a:xfrm flipH="1">
              <a:off x="536571" y="6969203"/>
              <a:ext cx="1949847" cy="4282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9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762B2D-E1AD-0B48-9911-7BECEA2292D4}"/>
              </a:ext>
            </a:extLst>
          </p:cNvPr>
          <p:cNvSpPr txBox="1"/>
          <p:nvPr/>
        </p:nvSpPr>
        <p:spPr>
          <a:xfrm>
            <a:off x="1078065" y="4835859"/>
            <a:ext cx="7037407" cy="1046440"/>
          </a:xfrm>
          <a:prstGeom prst="rect">
            <a:avLst/>
          </a:prstGeom>
          <a:noFill/>
        </p:spPr>
        <p:txBody>
          <a:bodyPr wrap="square" rtlCol="0">
            <a:spAutoFit/>
          </a:bodyPr>
          <a:lstStyle/>
          <a:p>
            <a:pPr algn="ct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am a friend. I support and trust.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Working together is a must.</a:t>
            </a:r>
          </a:p>
          <a:p>
            <a:pPr algn="ctr"/>
            <a:endParaRPr lang="de-DE" dirty="0"/>
          </a:p>
        </p:txBody>
      </p:sp>
      <p:pic>
        <p:nvPicPr>
          <p:cNvPr id="9" name="Picture 8">
            <a:extLst>
              <a:ext uri="{FF2B5EF4-FFF2-40B4-BE49-F238E27FC236}">
                <a16:creationId xmlns:a16="http://schemas.microsoft.com/office/drawing/2014/main" id="{3D77B273-328D-5440-A9C2-B14857BA0EC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9468" y="2237783"/>
            <a:ext cx="2559351" cy="1882807"/>
          </a:xfrm>
          <a:prstGeom prst="rect">
            <a:avLst/>
          </a:prstGeom>
        </p:spPr>
      </p:pic>
      <p:pic>
        <p:nvPicPr>
          <p:cNvPr id="12" name="Picture 11">
            <a:extLst>
              <a:ext uri="{FF2B5EF4-FFF2-40B4-BE49-F238E27FC236}">
                <a16:creationId xmlns:a16="http://schemas.microsoft.com/office/drawing/2014/main" id="{C2D9DBE1-3BD4-B44F-A0E1-B0B6B58622E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65680" y="2251279"/>
            <a:ext cx="2662178" cy="1882807"/>
          </a:xfrm>
          <a:prstGeom prst="rect">
            <a:avLst/>
          </a:prstGeom>
        </p:spPr>
      </p:pic>
      <p:pic>
        <p:nvPicPr>
          <p:cNvPr id="14" name="Picture 13">
            <a:extLst>
              <a:ext uri="{FF2B5EF4-FFF2-40B4-BE49-F238E27FC236}">
                <a16:creationId xmlns:a16="http://schemas.microsoft.com/office/drawing/2014/main" id="{BC414485-A309-724F-B183-675D5033368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09535" y="2251279"/>
            <a:ext cx="2504997" cy="1882807"/>
          </a:xfrm>
          <a:prstGeom prst="rect">
            <a:avLst/>
          </a:prstGeom>
        </p:spPr>
      </p:pic>
    </p:spTree>
    <p:extLst>
      <p:ext uri="{BB962C8B-B14F-4D97-AF65-F5344CB8AC3E}">
        <p14:creationId xmlns:p14="http://schemas.microsoft.com/office/powerpoint/2010/main" val="22779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Box 1">
            <a:extLst>
              <a:ext uri="{FF2B5EF4-FFF2-40B4-BE49-F238E27FC236}">
                <a16:creationId xmlns:a16="http://schemas.microsoft.com/office/drawing/2014/main" id="{FCB1D0D7-E47C-B34E-9018-AEC334C4DD35}"/>
              </a:ext>
            </a:extLst>
          </p:cNvPr>
          <p:cNvSpPr txBox="1"/>
          <p:nvPr/>
        </p:nvSpPr>
        <p:spPr>
          <a:xfrm>
            <a:off x="995422" y="1730209"/>
            <a:ext cx="8345347" cy="4725011"/>
          </a:xfrm>
          <a:prstGeom prst="rect">
            <a:avLst/>
          </a:prstGeom>
          <a:noFill/>
        </p:spPr>
        <p:txBody>
          <a:bodyPr wrap="square" rtlCol="0">
            <a:spAutoFit/>
          </a:bodyPr>
          <a:lstStyle/>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ell our strengths and weaknesses.</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pPr lvl="0">
              <a:lnSpc>
                <a:spcPts val="4600"/>
              </a:lnSpc>
            </a:pP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ct</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as one…win and lose together!</a:t>
            </a:r>
          </a:p>
          <a:p>
            <a:pPr lvl="0">
              <a:lnSpc>
                <a:spcPts val="4600"/>
              </a:lnSpc>
            </a:pP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ake</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sure everyone is included.</a:t>
            </a:r>
          </a:p>
          <a:p>
            <a:pPr>
              <a:lnSpc>
                <a:spcPts val="4600"/>
              </a:lnSpc>
            </a:pPr>
            <a:endParaRPr lang="de-DE" dirty="0"/>
          </a:p>
        </p:txBody>
      </p:sp>
      <p:sp>
        <p:nvSpPr>
          <p:cNvPr id="7" name="TextBox 6">
            <a:extLst>
              <a:ext uri="{FF2B5EF4-FFF2-40B4-BE49-F238E27FC236}">
                <a16:creationId xmlns:a16="http://schemas.microsoft.com/office/drawing/2014/main" id="{A7C41215-67C5-2144-ABE5-D1E272D79163}"/>
              </a:ext>
            </a:extLst>
          </p:cNvPr>
          <p:cNvSpPr txBox="1"/>
          <p:nvPr/>
        </p:nvSpPr>
        <p:spPr>
          <a:xfrm>
            <a:off x="671332" y="1381276"/>
            <a:ext cx="752355" cy="1107996"/>
          </a:xfrm>
          <a:prstGeom prst="rect">
            <a:avLst/>
          </a:prstGeom>
          <a:noFill/>
        </p:spPr>
        <p:txBody>
          <a:bodyPr wrap="square" rtlCol="0">
            <a:spAutoFit/>
          </a:bodyPr>
          <a:lstStyle/>
          <a:p>
            <a:r>
              <a:rPr lang="de-DE" sz="6600" dirty="0">
                <a:solidFill>
                  <a:srgbClr val="005B89"/>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8" name="TextBox 7">
            <a:extLst>
              <a:ext uri="{FF2B5EF4-FFF2-40B4-BE49-F238E27FC236}">
                <a16:creationId xmlns:a16="http://schemas.microsoft.com/office/drawing/2014/main" id="{1FAC4B04-B1F2-D443-BD7C-D21A7CD5378F}"/>
              </a:ext>
            </a:extLst>
          </p:cNvPr>
          <p:cNvSpPr txBox="1"/>
          <p:nvPr/>
        </p:nvSpPr>
        <p:spPr>
          <a:xfrm>
            <a:off x="636607" y="2555694"/>
            <a:ext cx="752355" cy="1107996"/>
          </a:xfrm>
          <a:prstGeom prst="rect">
            <a:avLst/>
          </a:prstGeom>
          <a:noFill/>
        </p:spPr>
        <p:txBody>
          <a:bodyPr wrap="square" rtlCol="0">
            <a:spAutoFit/>
          </a:bodyPr>
          <a:lstStyle/>
          <a:p>
            <a:r>
              <a:rPr lang="de-DE" sz="6600" dirty="0">
                <a:solidFill>
                  <a:srgbClr val="84BD00"/>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10" name="TextBox 9">
            <a:extLst>
              <a:ext uri="{FF2B5EF4-FFF2-40B4-BE49-F238E27FC236}">
                <a16:creationId xmlns:a16="http://schemas.microsoft.com/office/drawing/2014/main" id="{33A9DA12-1171-C24E-BD15-581256D95CBE}"/>
              </a:ext>
            </a:extLst>
          </p:cNvPr>
          <p:cNvSpPr txBox="1"/>
          <p:nvPr/>
        </p:nvSpPr>
        <p:spPr>
          <a:xfrm>
            <a:off x="636607" y="3730112"/>
            <a:ext cx="752355" cy="1107996"/>
          </a:xfrm>
          <a:prstGeom prst="rect">
            <a:avLst/>
          </a:prstGeom>
          <a:noFill/>
        </p:spPr>
        <p:txBody>
          <a:bodyPr wrap="square" rtlCol="0">
            <a:spAutoFit/>
          </a:bodyPr>
          <a:lstStyle/>
          <a:p>
            <a:r>
              <a:rPr lang="de-DE" sz="6600" dirty="0">
                <a:solidFill>
                  <a:srgbClr val="27C6B3"/>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11" name="TextBox 10">
            <a:extLst>
              <a:ext uri="{FF2B5EF4-FFF2-40B4-BE49-F238E27FC236}">
                <a16:creationId xmlns:a16="http://schemas.microsoft.com/office/drawing/2014/main" id="{F2D8F642-040B-D042-8B9F-9434CF84CAC2}"/>
              </a:ext>
            </a:extLst>
          </p:cNvPr>
          <p:cNvSpPr txBox="1"/>
          <p:nvPr/>
        </p:nvSpPr>
        <p:spPr>
          <a:xfrm>
            <a:off x="555582" y="4887582"/>
            <a:ext cx="752355" cy="1107996"/>
          </a:xfrm>
          <a:prstGeom prst="rect">
            <a:avLst/>
          </a:prstGeom>
          <a:noFill/>
        </p:spPr>
        <p:txBody>
          <a:bodyPr wrap="square" rtlCol="0">
            <a:spAutoFit/>
          </a:bodyPr>
          <a:lstStyle/>
          <a:p>
            <a:r>
              <a:rPr lang="de-DE" sz="6600" dirty="0">
                <a:solidFill>
                  <a:srgbClr val="FFC41D"/>
                </a:solidFill>
                <a:latin typeface="Open Sans" panose="020B0606030504020204" pitchFamily="34" charset="0"/>
                <a:ea typeface="Open Sans" panose="020B0606030504020204" pitchFamily="34" charset="0"/>
                <a:cs typeface="Open Sans" panose="020B0606030504020204" pitchFamily="34" charset="0"/>
              </a:rPr>
              <a:t>M</a:t>
            </a:r>
          </a:p>
        </p:txBody>
      </p:sp>
      <p:pic>
        <p:nvPicPr>
          <p:cNvPr id="4" name="Picture 3">
            <a:extLst>
              <a:ext uri="{FF2B5EF4-FFF2-40B4-BE49-F238E27FC236}">
                <a16:creationId xmlns:a16="http://schemas.microsoft.com/office/drawing/2014/main" id="{44AC3458-7E68-934C-B1D2-FFBCB9DDBBCB}"/>
              </a:ext>
            </a:extLst>
          </p:cNvPr>
          <p:cNvPicPr>
            <a:picLocks noChangeAspect="1"/>
          </p:cNvPicPr>
          <p:nvPr/>
        </p:nvPicPr>
        <p:blipFill rotWithShape="1">
          <a:blip r:embed="rId3">
            <a:extLst>
              <a:ext uri="{28A0092B-C50C-407E-A947-70E740481C1C}">
                <a14:useLocalDpi xmlns:a14="http://schemas.microsoft.com/office/drawing/2010/main"/>
              </a:ext>
            </a:extLst>
          </a:blip>
          <a:srcRect b="-3748"/>
          <a:stretch/>
        </p:blipFill>
        <p:spPr>
          <a:xfrm>
            <a:off x="6906303" y="5037846"/>
            <a:ext cx="1501408" cy="1066271"/>
          </a:xfrm>
          <a:prstGeom prst="rect">
            <a:avLst/>
          </a:prstGeom>
        </p:spPr>
      </p:pic>
      <p:pic>
        <p:nvPicPr>
          <p:cNvPr id="15" name="Picture 14">
            <a:extLst>
              <a:ext uri="{FF2B5EF4-FFF2-40B4-BE49-F238E27FC236}">
                <a16:creationId xmlns:a16="http://schemas.microsoft.com/office/drawing/2014/main" id="{2E8FAA3F-C650-5240-A25D-195C713D8AB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906303" y="3871895"/>
            <a:ext cx="1501408" cy="1000938"/>
          </a:xfrm>
          <a:prstGeom prst="rect">
            <a:avLst/>
          </a:prstGeom>
        </p:spPr>
      </p:pic>
      <p:sp>
        <p:nvSpPr>
          <p:cNvPr id="23" name="TextBox 22">
            <a:extLst>
              <a:ext uri="{FF2B5EF4-FFF2-40B4-BE49-F238E27FC236}">
                <a16:creationId xmlns:a16="http://schemas.microsoft.com/office/drawing/2014/main" id="{93DBB7E1-16CD-8B44-8E02-FFC7CC2F49D7}"/>
              </a:ext>
            </a:extLst>
          </p:cNvPr>
          <p:cNvSpPr txBox="1"/>
          <p:nvPr/>
        </p:nvSpPr>
        <p:spPr>
          <a:xfrm>
            <a:off x="1139547" y="2898299"/>
            <a:ext cx="8345347" cy="607602"/>
          </a:xfrm>
          <a:prstGeom prst="rect">
            <a:avLst/>
          </a:prstGeom>
          <a:noFill/>
        </p:spPr>
        <p:txBody>
          <a:bodyPr wrap="square" rtlCol="0">
            <a:spAutoFit/>
          </a:bodyPr>
          <a:lstStyle/>
          <a:p>
            <a:pPr lvl="0">
              <a:lnSpc>
                <a:spcPts val="4600"/>
              </a:lnSpc>
            </a:pP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xpress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(say) words kindly.</a:t>
            </a:r>
          </a:p>
        </p:txBody>
      </p:sp>
      <p:pic>
        <p:nvPicPr>
          <p:cNvPr id="24" name="Picture 23">
            <a:extLst>
              <a:ext uri="{FF2B5EF4-FFF2-40B4-BE49-F238E27FC236}">
                <a16:creationId xmlns:a16="http://schemas.microsoft.com/office/drawing/2014/main" id="{423815E1-D612-BD4E-9622-1F0ABAEC96DA}"/>
              </a:ext>
            </a:extLst>
          </p:cNvPr>
          <p:cNvPicPr>
            <a:picLocks noChangeAspect="1"/>
          </p:cNvPicPr>
          <p:nvPr/>
        </p:nvPicPr>
        <p:blipFill rotWithShape="1">
          <a:blip r:embed="rId5"/>
          <a:srcRect l="20594" t="7228" r="22615" b="35981"/>
          <a:stretch/>
        </p:blipFill>
        <p:spPr>
          <a:xfrm>
            <a:off x="6906303" y="2733780"/>
            <a:ext cx="1501408" cy="936902"/>
          </a:xfrm>
          <a:prstGeom prst="rect">
            <a:avLst/>
          </a:prstGeom>
        </p:spPr>
      </p:pic>
      <p:pic>
        <p:nvPicPr>
          <p:cNvPr id="25" name="Picture 24">
            <a:extLst>
              <a:ext uri="{FF2B5EF4-FFF2-40B4-BE49-F238E27FC236}">
                <a16:creationId xmlns:a16="http://schemas.microsoft.com/office/drawing/2014/main" id="{E0216BF5-D628-F443-AD93-521BF61934CC}"/>
              </a:ext>
            </a:extLst>
          </p:cNvPr>
          <p:cNvPicPr>
            <a:picLocks noChangeAspect="1"/>
          </p:cNvPicPr>
          <p:nvPr/>
        </p:nvPicPr>
        <p:blipFill rotWithShape="1">
          <a:blip r:embed="rId6"/>
          <a:srcRect t="5563" b="10338"/>
          <a:stretch/>
        </p:blipFill>
        <p:spPr>
          <a:xfrm>
            <a:off x="6906303" y="1499084"/>
            <a:ext cx="1501408" cy="1105711"/>
          </a:xfrm>
          <a:prstGeom prst="rect">
            <a:avLst/>
          </a:prstGeom>
        </p:spPr>
      </p:pic>
    </p:spTree>
    <p:extLst>
      <p:ext uri="{BB962C8B-B14F-4D97-AF65-F5344CB8AC3E}">
        <p14:creationId xmlns:p14="http://schemas.microsoft.com/office/powerpoint/2010/main" val="16662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fade">
                                      <p:cBhvr>
                                        <p:cTn id="31" dur="500"/>
                                        <p:tgtEl>
                                          <p:spTgt spid="2">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pfehide6" hidden="1">
            <a:extLst>
              <a:ext uri="{FF2B5EF4-FFF2-40B4-BE49-F238E27FC236}">
                <a16:creationId xmlns:a16="http://schemas.microsoft.com/office/drawing/2014/main" id="{4C7FB1E0-73C2-894D-96B9-B834311D23D9}"/>
              </a:ext>
            </a:extLst>
          </p:cNvPr>
          <p:cNvSpPr txBox="1">
            <a:spLocks/>
          </p:cNvSpPr>
          <p:nvPr/>
        </p:nvSpPr>
        <p:spPr>
          <a:xfrm>
            <a:off x="3800800"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3. </a:t>
            </a:r>
            <a:r>
              <a:rPr lang="en-US" sz="1800" dirty="0"/>
              <a:t>Doesn’t like sports</a:t>
            </a:r>
          </a:p>
        </p:txBody>
      </p:sp>
      <p:sp>
        <p:nvSpPr>
          <p:cNvPr id="23" name="pfehide7" hidden="1">
            <a:extLst>
              <a:ext uri="{FF2B5EF4-FFF2-40B4-BE49-F238E27FC236}">
                <a16:creationId xmlns:a16="http://schemas.microsoft.com/office/drawing/2014/main" id="{3AC8630A-E456-4946-BC18-F263DD899886}"/>
              </a:ext>
            </a:extLst>
          </p:cNvPr>
          <p:cNvSpPr txBox="1">
            <a:spLocks/>
          </p:cNvSpPr>
          <p:nvPr/>
        </p:nvSpPr>
        <p:spPr>
          <a:xfrm>
            <a:off x="2200600"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2. </a:t>
            </a:r>
            <a:r>
              <a:rPr lang="en-US" sz="1800" dirty="0"/>
              <a:t>Loves </a:t>
            </a:r>
            <a:br>
              <a:rPr lang="en-US" sz="1800" dirty="0"/>
            </a:br>
            <a:r>
              <a:rPr lang="en-US" sz="1800" dirty="0"/>
              <a:t>to read</a:t>
            </a:r>
          </a:p>
        </p:txBody>
      </p:sp>
      <p:sp>
        <p:nvSpPr>
          <p:cNvPr id="24" name="pfehide8" hidden="1">
            <a:extLst>
              <a:ext uri="{FF2B5EF4-FFF2-40B4-BE49-F238E27FC236}">
                <a16:creationId xmlns:a16="http://schemas.microsoft.com/office/drawing/2014/main" id="{8D5C162F-A381-274A-AD86-E22381F28BB6}"/>
              </a:ext>
            </a:extLst>
          </p:cNvPr>
          <p:cNvSpPr txBox="1">
            <a:spLocks/>
          </p:cNvSpPr>
          <p:nvPr/>
        </p:nvSpPr>
        <p:spPr>
          <a:xfrm>
            <a:off x="518755"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1. </a:t>
            </a:r>
            <a:r>
              <a:rPr lang="en-US" sz="1800" dirty="0"/>
              <a:t>Tall</a:t>
            </a:r>
          </a:p>
        </p:txBody>
      </p:sp>
      <p:sp>
        <p:nvSpPr>
          <p:cNvPr id="25" name="pfehide9" hidden="1">
            <a:extLst>
              <a:ext uri="{FF2B5EF4-FFF2-40B4-BE49-F238E27FC236}">
                <a16:creationId xmlns:a16="http://schemas.microsoft.com/office/drawing/2014/main" id="{565FD301-AF5A-EE44-80A0-AFB2ECAEBD5F}"/>
              </a:ext>
            </a:extLst>
          </p:cNvPr>
          <p:cNvSpPr txBox="1">
            <a:spLocks/>
          </p:cNvSpPr>
          <p:nvPr/>
        </p:nvSpPr>
        <p:spPr>
          <a:xfrm>
            <a:off x="5433658"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4. </a:t>
            </a:r>
            <a:r>
              <a:rPr lang="en-US" sz="1800" dirty="0"/>
              <a:t>Curly Hair</a:t>
            </a:r>
          </a:p>
        </p:txBody>
      </p:sp>
      <p:sp>
        <p:nvSpPr>
          <p:cNvPr id="26" name="pfehide10" hidden="1">
            <a:extLst>
              <a:ext uri="{FF2B5EF4-FFF2-40B4-BE49-F238E27FC236}">
                <a16:creationId xmlns:a16="http://schemas.microsoft.com/office/drawing/2014/main" id="{155EF19D-1590-8245-BFA6-D49E03C84766}"/>
              </a:ext>
            </a:extLst>
          </p:cNvPr>
          <p:cNvSpPr txBox="1">
            <a:spLocks/>
          </p:cNvSpPr>
          <p:nvPr/>
        </p:nvSpPr>
        <p:spPr>
          <a:xfrm>
            <a:off x="7148158" y="3696515"/>
            <a:ext cx="1603957" cy="646883"/>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sz="1800" b="1" dirty="0"/>
              <a:t>5. </a:t>
            </a:r>
            <a:r>
              <a:rPr lang="en-US" sz="1800" dirty="0"/>
              <a:t>Friendly</a:t>
            </a:r>
          </a:p>
        </p:txBody>
      </p:sp>
      <p:sp>
        <p:nvSpPr>
          <p:cNvPr id="27" name="pfehide11" hidden="1">
            <a:extLst>
              <a:ext uri="{FF2B5EF4-FFF2-40B4-BE49-F238E27FC236}">
                <a16:creationId xmlns:a16="http://schemas.microsoft.com/office/drawing/2014/main" id="{5E40599F-1DC9-F142-8612-E93ADE1794DE}"/>
              </a:ext>
            </a:extLst>
          </p:cNvPr>
          <p:cNvSpPr txBox="1">
            <a:spLocks/>
          </p:cNvSpPr>
          <p:nvPr/>
        </p:nvSpPr>
        <p:spPr>
          <a:xfrm>
            <a:off x="518755" y="5688602"/>
            <a:ext cx="1603957"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OUTSIDE</a:t>
            </a:r>
            <a:endParaRPr lang="en-US" dirty="0">
              <a:solidFill>
                <a:srgbClr val="84BD00"/>
              </a:solidFill>
            </a:endParaRPr>
          </a:p>
        </p:txBody>
      </p:sp>
      <p:sp>
        <p:nvSpPr>
          <p:cNvPr id="28" name="pfehide12" hidden="1">
            <a:extLst>
              <a:ext uri="{FF2B5EF4-FFF2-40B4-BE49-F238E27FC236}">
                <a16:creationId xmlns:a16="http://schemas.microsoft.com/office/drawing/2014/main" id="{6812F988-83F6-C240-8E81-2B1A7C456686}"/>
              </a:ext>
            </a:extLst>
          </p:cNvPr>
          <p:cNvSpPr txBox="1">
            <a:spLocks/>
          </p:cNvSpPr>
          <p:nvPr/>
        </p:nvSpPr>
        <p:spPr>
          <a:xfrm>
            <a:off x="2216924"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sp>
        <p:nvSpPr>
          <p:cNvPr id="29" name="pfehide13" hidden="1">
            <a:extLst>
              <a:ext uri="{FF2B5EF4-FFF2-40B4-BE49-F238E27FC236}">
                <a16:creationId xmlns:a16="http://schemas.microsoft.com/office/drawing/2014/main" id="{86F5BA08-DC00-E54C-BBAC-3EC1A8154C43}"/>
              </a:ext>
            </a:extLst>
          </p:cNvPr>
          <p:cNvSpPr txBox="1">
            <a:spLocks/>
          </p:cNvSpPr>
          <p:nvPr/>
        </p:nvSpPr>
        <p:spPr>
          <a:xfrm>
            <a:off x="3817122"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sp>
        <p:nvSpPr>
          <p:cNvPr id="30" name="pfehide14" hidden="1">
            <a:extLst>
              <a:ext uri="{FF2B5EF4-FFF2-40B4-BE49-F238E27FC236}">
                <a16:creationId xmlns:a16="http://schemas.microsoft.com/office/drawing/2014/main" id="{9C38C833-C3E5-7E4F-8262-E79E87F3EAC8}"/>
              </a:ext>
            </a:extLst>
          </p:cNvPr>
          <p:cNvSpPr txBox="1">
            <a:spLocks/>
          </p:cNvSpPr>
          <p:nvPr/>
        </p:nvSpPr>
        <p:spPr>
          <a:xfrm>
            <a:off x="5433655" y="5688602"/>
            <a:ext cx="1603957"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OUTSIDE</a:t>
            </a:r>
            <a:endParaRPr lang="en-US" dirty="0">
              <a:solidFill>
                <a:srgbClr val="84BD00"/>
              </a:solidFill>
            </a:endParaRPr>
          </a:p>
        </p:txBody>
      </p:sp>
      <p:sp>
        <p:nvSpPr>
          <p:cNvPr id="31" name="pfehide15" hidden="1">
            <a:extLst>
              <a:ext uri="{FF2B5EF4-FFF2-40B4-BE49-F238E27FC236}">
                <a16:creationId xmlns:a16="http://schemas.microsoft.com/office/drawing/2014/main" id="{4A2E3568-F71E-DE4D-8524-EDFDED4ACC05}"/>
              </a:ext>
            </a:extLst>
          </p:cNvPr>
          <p:cNvSpPr txBox="1">
            <a:spLocks/>
          </p:cNvSpPr>
          <p:nvPr/>
        </p:nvSpPr>
        <p:spPr>
          <a:xfrm>
            <a:off x="7082836" y="5688602"/>
            <a:ext cx="1429405" cy="460270"/>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925" indent="-288925"/>
            <a:r>
              <a:rPr lang="en-US" b="1" dirty="0">
                <a:solidFill>
                  <a:srgbClr val="84BD00"/>
                </a:solidFill>
              </a:rPr>
              <a:t>INSIDE</a:t>
            </a:r>
            <a:endParaRPr lang="en-US" dirty="0">
              <a:solidFill>
                <a:srgbClr val="84BD00"/>
              </a:solidFill>
            </a:endParaRPr>
          </a:p>
        </p:txBody>
      </p:sp>
      <p:pic>
        <p:nvPicPr>
          <p:cNvPr id="8" name="Picture 7">
            <a:extLst>
              <a:ext uri="{FF2B5EF4-FFF2-40B4-BE49-F238E27FC236}">
                <a16:creationId xmlns:a16="http://schemas.microsoft.com/office/drawing/2014/main" id="{2CBC633C-190D-7B49-89D5-24A1E013D86C}"/>
              </a:ext>
            </a:extLst>
          </p:cNvPr>
          <p:cNvPicPr>
            <a:picLocks noChangeAspect="1"/>
          </p:cNvPicPr>
          <p:nvPr/>
        </p:nvPicPr>
        <p:blipFill rotWithShape="1">
          <a:blip r:embed="rId3">
            <a:extLst>
              <a:ext uri="{28A0092B-C50C-407E-A947-70E740481C1C}">
                <a14:useLocalDpi xmlns:a14="http://schemas.microsoft.com/office/drawing/2010/main"/>
              </a:ext>
            </a:extLst>
          </a:blip>
          <a:srcRect b="-3"/>
          <a:stretch/>
        </p:blipFill>
        <p:spPr>
          <a:xfrm>
            <a:off x="0" y="2558005"/>
            <a:ext cx="9144000" cy="4299996"/>
          </a:xfrm>
          <a:prstGeom prst="rect">
            <a:avLst/>
          </a:prstGeom>
        </p:spPr>
      </p:pic>
      <p:sp>
        <p:nvSpPr>
          <p:cNvPr id="61" name="Title 1">
            <a:extLst>
              <a:ext uri="{FF2B5EF4-FFF2-40B4-BE49-F238E27FC236}">
                <a16:creationId xmlns:a16="http://schemas.microsoft.com/office/drawing/2014/main" id="{ACE13138-4D0D-1644-8AB1-1EAC860ACB95}"/>
              </a:ext>
            </a:extLst>
          </p:cNvPr>
          <p:cNvSpPr>
            <a:spLocks noGrp="1"/>
          </p:cNvSpPr>
          <p:nvPr>
            <p:ph type="ctrTitle"/>
          </p:nvPr>
        </p:nvSpPr>
        <p:spPr>
          <a:xfrm>
            <a:off x="393192" y="1591875"/>
            <a:ext cx="7772400" cy="764360"/>
          </a:xfrm>
        </p:spPr>
        <p:txBody>
          <a:bodyPr/>
          <a:lstStyle/>
          <a:p>
            <a:r>
              <a:rPr lang="de-DE" dirty="0"/>
              <a:t>Who </a:t>
            </a:r>
            <a:r>
              <a:rPr lang="de-DE" dirty="0" err="1"/>
              <a:t>are</a:t>
            </a:r>
            <a:r>
              <a:rPr lang="de-DE" dirty="0"/>
              <a:t> YOU?</a:t>
            </a:r>
          </a:p>
        </p:txBody>
      </p:sp>
    </p:spTree>
    <p:extLst>
      <p:ext uri="{BB962C8B-B14F-4D97-AF65-F5344CB8AC3E}">
        <p14:creationId xmlns:p14="http://schemas.microsoft.com/office/powerpoint/2010/main" val="30019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4">
            <a:extLst>
              <a:ext uri="{FF2B5EF4-FFF2-40B4-BE49-F238E27FC236}">
                <a16:creationId xmlns:a16="http://schemas.microsoft.com/office/drawing/2014/main" id="{581AE5FD-45C3-AF49-909D-8EFCF65905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4857" y="2078105"/>
            <a:ext cx="4787175" cy="4674465"/>
          </a:xfrm>
          <a:prstGeom prst="rect">
            <a:avLst/>
          </a:prstGeom>
        </p:spPr>
      </p:pic>
      <p:pic>
        <p:nvPicPr>
          <p:cNvPr id="9" name="Picture 8">
            <a:extLst>
              <a:ext uri="{FF2B5EF4-FFF2-40B4-BE49-F238E27FC236}">
                <a16:creationId xmlns:a16="http://schemas.microsoft.com/office/drawing/2014/main" id="{D1243E1F-3E8A-2245-BAFE-B26D22DAF9AB}"/>
              </a:ext>
            </a:extLst>
          </p:cNvPr>
          <p:cNvPicPr>
            <a:picLocks noChangeAspect="1"/>
          </p:cNvPicPr>
          <p:nvPr/>
        </p:nvPicPr>
        <p:blipFill>
          <a:blip r:embed="rId4"/>
          <a:stretch>
            <a:fillRect/>
          </a:stretch>
        </p:blipFill>
        <p:spPr>
          <a:xfrm>
            <a:off x="4942627" y="2039802"/>
            <a:ext cx="2128578" cy="2086428"/>
          </a:xfrm>
          <a:prstGeom prst="rect">
            <a:avLst/>
          </a:prstGeom>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 time!</a:t>
            </a:r>
            <a:endParaRPr lang="de-DE" dirty="0"/>
          </a:p>
        </p:txBody>
      </p:sp>
    </p:spTree>
    <p:extLst>
      <p:ext uri="{BB962C8B-B14F-4D97-AF65-F5344CB8AC3E}">
        <p14:creationId xmlns:p14="http://schemas.microsoft.com/office/powerpoint/2010/main" val="34972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a:t>
            </a:r>
            <a:endParaRPr lang="de-DE" dirty="0"/>
          </a:p>
        </p:txBody>
      </p:sp>
      <p:pic>
        <p:nvPicPr>
          <p:cNvPr id="3" name="Picture 2">
            <a:extLst>
              <a:ext uri="{FF2B5EF4-FFF2-40B4-BE49-F238E27FC236}">
                <a16:creationId xmlns:a16="http://schemas.microsoft.com/office/drawing/2014/main" id="{6A453AFB-DEEF-F943-B1A3-C42222CE94DF}"/>
              </a:ext>
            </a:extLst>
          </p:cNvPr>
          <p:cNvPicPr>
            <a:picLocks noChangeAspect="1"/>
          </p:cNvPicPr>
          <p:nvPr/>
        </p:nvPicPr>
        <p:blipFill>
          <a:blip r:embed="rId3"/>
          <a:stretch>
            <a:fillRect/>
          </a:stretch>
        </p:blipFill>
        <p:spPr>
          <a:xfrm>
            <a:off x="533042" y="2906004"/>
            <a:ext cx="1006391" cy="1006391"/>
          </a:xfrm>
          <a:prstGeom prst="rect">
            <a:avLst/>
          </a:prstGeom>
        </p:spPr>
      </p:pic>
      <p:pic>
        <p:nvPicPr>
          <p:cNvPr id="4" name="Picture 3">
            <a:extLst>
              <a:ext uri="{FF2B5EF4-FFF2-40B4-BE49-F238E27FC236}">
                <a16:creationId xmlns:a16="http://schemas.microsoft.com/office/drawing/2014/main" id="{0D0006F1-A98F-0E4C-8A0D-6A15F5D28B8B}"/>
              </a:ext>
            </a:extLst>
          </p:cNvPr>
          <p:cNvPicPr>
            <a:picLocks noChangeAspect="1"/>
          </p:cNvPicPr>
          <p:nvPr/>
        </p:nvPicPr>
        <p:blipFill>
          <a:blip r:embed="rId4"/>
          <a:stretch>
            <a:fillRect/>
          </a:stretch>
        </p:blipFill>
        <p:spPr>
          <a:xfrm>
            <a:off x="533042" y="4023857"/>
            <a:ext cx="1013842" cy="1184394"/>
          </a:xfrm>
          <a:prstGeom prst="rect">
            <a:avLst/>
          </a:prstGeom>
        </p:spPr>
      </p:pic>
      <p:sp>
        <p:nvSpPr>
          <p:cNvPr id="9" name="TextBox 8">
            <a:extLst>
              <a:ext uri="{FF2B5EF4-FFF2-40B4-BE49-F238E27FC236}">
                <a16:creationId xmlns:a16="http://schemas.microsoft.com/office/drawing/2014/main" id="{A5C95E60-663E-314F-9769-D69D940A01BD}"/>
              </a:ext>
            </a:extLst>
          </p:cNvPr>
          <p:cNvSpPr txBox="1"/>
          <p:nvPr/>
        </p:nvSpPr>
        <p:spPr>
          <a:xfrm>
            <a:off x="1727524" y="2978845"/>
            <a:ext cx="4731151" cy="1200329"/>
          </a:xfrm>
          <a:prstGeom prst="rect">
            <a:avLst/>
          </a:prstGeom>
          <a:noFill/>
        </p:spPr>
        <p:txBody>
          <a:bodyPr wrap="square" rtlCol="0">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went well when you were working as a </a:t>
            </a:r>
            <a:r>
              <a:rPr lang="en-US" sz="2400" dirty="0"/>
              <a:t>T</a:t>
            </a:r>
            <a:r>
              <a:rPr lang="en-US" sz="2400" dirty="0">
                <a:solidFill>
                  <a:srgbClr val="84BD00"/>
                </a:solidFill>
              </a:rPr>
              <a:t>E</a:t>
            </a:r>
            <a:r>
              <a:rPr lang="en-US" sz="2400" dirty="0">
                <a:solidFill>
                  <a:srgbClr val="27C6B3"/>
                </a:solidFill>
              </a:rPr>
              <a:t>A</a:t>
            </a:r>
            <a:r>
              <a:rPr lang="en-US" sz="2400" dirty="0">
                <a:solidFill>
                  <a:srgbClr val="FFC41D"/>
                </a:solidFill>
              </a:rPr>
              <a:t>M</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A452FE2-AA0D-D745-9ADB-5ED74C4B08A5}"/>
              </a:ext>
            </a:extLst>
          </p:cNvPr>
          <p:cNvSpPr txBox="1"/>
          <p:nvPr/>
        </p:nvSpPr>
        <p:spPr>
          <a:xfrm>
            <a:off x="1727524" y="4285792"/>
            <a:ext cx="7127110" cy="1302921"/>
          </a:xfrm>
          <a:prstGeom prst="rect">
            <a:avLst/>
          </a:prstGeom>
          <a:noFill/>
        </p:spPr>
        <p:txBody>
          <a:bodyPr wrap="square" rtlCol="0">
            <a:spAutoFit/>
          </a:bodyPr>
          <a:lstStyle/>
          <a:p>
            <a:pPr marR="0" lvl="0">
              <a:spcBef>
                <a:spcPts val="0"/>
              </a:spcBef>
              <a:spcAft>
                <a:spcPts val="800"/>
              </a:spcAft>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was hard about working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as a </a:t>
            </a:r>
            <a:r>
              <a:rPr lang="en-US" sz="2400" dirty="0"/>
              <a:t>T</a:t>
            </a:r>
            <a:r>
              <a:rPr lang="en-US" sz="2400" dirty="0">
                <a:solidFill>
                  <a:srgbClr val="84BD00"/>
                </a:solidFill>
              </a:rPr>
              <a:t>E</a:t>
            </a:r>
            <a:r>
              <a:rPr lang="en-US" sz="2400" dirty="0">
                <a:solidFill>
                  <a:srgbClr val="27C6B3"/>
                </a:solidFill>
              </a:rPr>
              <a:t>A</a:t>
            </a:r>
            <a:r>
              <a:rPr lang="en-US" sz="2400" dirty="0">
                <a:solidFill>
                  <a:srgbClr val="FFC41D"/>
                </a:solidFill>
              </a:rPr>
              <a:t>M</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15E3A6BD-87F7-1244-BF43-602115FEE33F}"/>
              </a:ext>
            </a:extLst>
          </p:cNvPr>
          <p:cNvSpPr txBox="1">
            <a:spLocks/>
          </p:cNvSpPr>
          <p:nvPr/>
        </p:nvSpPr>
        <p:spPr>
          <a:xfrm>
            <a:off x="533042"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Kind and caring I will be.</a:t>
            </a:r>
          </a:p>
          <a:p>
            <a:r>
              <a:rPr lang="en-US" dirty="0"/>
              <a:t>I listen to you. You listen to me.</a:t>
            </a:r>
            <a:endParaRPr lang="de-DE" dirty="0"/>
          </a:p>
        </p:txBody>
      </p:sp>
      <p:pic>
        <p:nvPicPr>
          <p:cNvPr id="20" name="Picture 19">
            <a:extLst>
              <a:ext uri="{FF2B5EF4-FFF2-40B4-BE49-F238E27FC236}">
                <a16:creationId xmlns:a16="http://schemas.microsoft.com/office/drawing/2014/main" id="{4CCA362F-6027-3C44-8C29-308747E1B73D}"/>
              </a:ext>
            </a:extLst>
          </p:cNvPr>
          <p:cNvPicPr>
            <a:picLocks noChangeAspect="1"/>
          </p:cNvPicPr>
          <p:nvPr/>
        </p:nvPicPr>
        <p:blipFill>
          <a:blip r:embed="rId5"/>
          <a:stretch>
            <a:fillRect/>
          </a:stretch>
        </p:blipFill>
        <p:spPr>
          <a:xfrm>
            <a:off x="563675" y="2890522"/>
            <a:ext cx="1031137" cy="1031137"/>
          </a:xfrm>
          <a:prstGeom prst="rect">
            <a:avLst/>
          </a:prstGeom>
        </p:spPr>
      </p:pic>
      <p:pic>
        <p:nvPicPr>
          <p:cNvPr id="21" name="Picture 20">
            <a:extLst>
              <a:ext uri="{FF2B5EF4-FFF2-40B4-BE49-F238E27FC236}">
                <a16:creationId xmlns:a16="http://schemas.microsoft.com/office/drawing/2014/main" id="{1347B28D-E807-B24F-817F-2BB41DF7BFE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675" y="4130065"/>
            <a:ext cx="1031137" cy="1178659"/>
          </a:xfrm>
          <a:prstGeom prst="rect">
            <a:avLst/>
          </a:prstGeom>
        </p:spPr>
      </p:pic>
      <p:pic>
        <p:nvPicPr>
          <p:cNvPr id="22" name="Picture 21">
            <a:extLst>
              <a:ext uri="{FF2B5EF4-FFF2-40B4-BE49-F238E27FC236}">
                <a16:creationId xmlns:a16="http://schemas.microsoft.com/office/drawing/2014/main" id="{5F2F4934-F62A-6348-A3BC-316BC74F642A}"/>
              </a:ext>
            </a:extLst>
          </p:cNvPr>
          <p:cNvPicPr>
            <a:picLocks noChangeAspect="1"/>
          </p:cNvPicPr>
          <p:nvPr/>
        </p:nvPicPr>
        <p:blipFill>
          <a:blip r:embed="rId7"/>
          <a:stretch>
            <a:fillRect/>
          </a:stretch>
        </p:blipFill>
        <p:spPr>
          <a:xfrm>
            <a:off x="563675" y="5462802"/>
            <a:ext cx="1031137" cy="1031137"/>
          </a:xfrm>
          <a:prstGeom prst="rect">
            <a:avLst/>
          </a:prstGeom>
        </p:spPr>
      </p:pic>
      <p:sp>
        <p:nvSpPr>
          <p:cNvPr id="24" name="Subtitle 2">
            <a:extLst>
              <a:ext uri="{FF2B5EF4-FFF2-40B4-BE49-F238E27FC236}">
                <a16:creationId xmlns:a16="http://schemas.microsoft.com/office/drawing/2014/main" id="{0991022D-E46A-0C41-9CEA-D4057FA52AB8}"/>
              </a:ext>
            </a:extLst>
          </p:cNvPr>
          <p:cNvSpPr>
            <a:spLocks noGrp="1"/>
          </p:cNvSpPr>
          <p:nvPr>
            <p:ph type="subTitle" idx="1"/>
          </p:nvPr>
        </p:nvSpPr>
        <p:spPr>
          <a:xfrm>
            <a:off x="1794459" y="3182877"/>
            <a:ext cx="1388195" cy="879680"/>
          </a:xfrm>
        </p:spPr>
        <p:txBody>
          <a:bodyPr>
            <a:normAutofit/>
          </a:bodyPr>
          <a:lstStyle/>
          <a:p>
            <a:r>
              <a:rPr lang="en-US" dirty="0"/>
              <a:t>Focus</a:t>
            </a:r>
          </a:p>
          <a:p>
            <a:endParaRPr lang="de-DE" dirty="0"/>
          </a:p>
        </p:txBody>
      </p:sp>
      <p:sp>
        <p:nvSpPr>
          <p:cNvPr id="25" name="Subtitle 2">
            <a:extLst>
              <a:ext uri="{FF2B5EF4-FFF2-40B4-BE49-F238E27FC236}">
                <a16:creationId xmlns:a16="http://schemas.microsoft.com/office/drawing/2014/main" id="{667BD8CE-C2F7-9145-8222-67A177E073A4}"/>
              </a:ext>
            </a:extLst>
          </p:cNvPr>
          <p:cNvSpPr txBox="1">
            <a:spLocks/>
          </p:cNvSpPr>
          <p:nvPr/>
        </p:nvSpPr>
        <p:spPr>
          <a:xfrm>
            <a:off x="1754401" y="4465878"/>
            <a:ext cx="3085264" cy="5112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Figure it Out</a:t>
            </a:r>
          </a:p>
          <a:p>
            <a:endParaRPr lang="de-DE" dirty="0"/>
          </a:p>
        </p:txBody>
      </p:sp>
      <p:sp>
        <p:nvSpPr>
          <p:cNvPr id="26" name="Subtitle 2">
            <a:extLst>
              <a:ext uri="{FF2B5EF4-FFF2-40B4-BE49-F238E27FC236}">
                <a16:creationId xmlns:a16="http://schemas.microsoft.com/office/drawing/2014/main" id="{BFD284EA-BDFB-7D41-81DC-74BDA635CBFF}"/>
              </a:ext>
            </a:extLst>
          </p:cNvPr>
          <p:cNvSpPr txBox="1">
            <a:spLocks/>
          </p:cNvSpPr>
          <p:nvPr/>
        </p:nvSpPr>
        <p:spPr>
          <a:xfrm>
            <a:off x="1754401" y="5729742"/>
            <a:ext cx="2550387" cy="87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Follow Through</a:t>
            </a:r>
          </a:p>
          <a:p>
            <a:endParaRPr lang="de-DE" dirty="0"/>
          </a:p>
        </p:txBody>
      </p:sp>
    </p:spTree>
    <p:extLst>
      <p:ext uri="{BB962C8B-B14F-4D97-AF65-F5344CB8AC3E}">
        <p14:creationId xmlns:p14="http://schemas.microsoft.com/office/powerpoint/2010/main" val="2634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xEl>
                                              <p:pRg st="0" end="0"/>
                                            </p:txEl>
                                          </p:spTgt>
                                        </p:tgtEl>
                                        <p:attrNameLst>
                                          <p:attrName>style.visibility</p:attrName>
                                        </p:attrNameLst>
                                      </p:cBhvr>
                                      <p:to>
                                        <p:strVal val="visible"/>
                                      </p:to>
                                    </p:set>
                                    <p:animEffect transition="in" filter="fade">
                                      <p:cBhvr>
                                        <p:cTn id="48" dur="500"/>
                                        <p:tgtEl>
                                          <p:spTgt spid="24">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9" grpId="1"/>
      <p:bldP spid="11" grpId="0"/>
      <p:bldP spid="11" grpId="1"/>
      <p:bldP spid="12" grpId="0"/>
      <p:bldP spid="24" grpId="0" build="p"/>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 time: Create Art!</a:t>
            </a:r>
            <a:endParaRPr lang="de-DE" dirty="0"/>
          </a:p>
        </p:txBody>
      </p:sp>
      <p:pic>
        <p:nvPicPr>
          <p:cNvPr id="12" name="Picture 11">
            <a:extLst>
              <a:ext uri="{FF2B5EF4-FFF2-40B4-BE49-F238E27FC236}">
                <a16:creationId xmlns:a16="http://schemas.microsoft.com/office/drawing/2014/main" id="{79E0FFD3-F7D7-4E48-8D5B-B7D4DD508CBA}"/>
              </a:ext>
            </a:extLst>
          </p:cNvPr>
          <p:cNvPicPr>
            <a:picLocks noChangeAspect="1"/>
          </p:cNvPicPr>
          <p:nvPr/>
        </p:nvPicPr>
        <p:blipFill>
          <a:blip r:embed="rId3"/>
          <a:stretch>
            <a:fillRect/>
          </a:stretch>
        </p:blipFill>
        <p:spPr>
          <a:xfrm>
            <a:off x="563675" y="2890522"/>
            <a:ext cx="1031137" cy="1031137"/>
          </a:xfrm>
          <a:prstGeom prst="rect">
            <a:avLst/>
          </a:prstGeom>
        </p:spPr>
      </p:pic>
      <p:pic>
        <p:nvPicPr>
          <p:cNvPr id="14" name="Picture 13">
            <a:extLst>
              <a:ext uri="{FF2B5EF4-FFF2-40B4-BE49-F238E27FC236}">
                <a16:creationId xmlns:a16="http://schemas.microsoft.com/office/drawing/2014/main" id="{F01FD9F2-A4D4-1C41-BDC3-9569510E63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3675" y="4130065"/>
            <a:ext cx="1031137" cy="1178659"/>
          </a:xfrm>
          <a:prstGeom prst="rect">
            <a:avLst/>
          </a:prstGeom>
        </p:spPr>
      </p:pic>
      <p:pic>
        <p:nvPicPr>
          <p:cNvPr id="15" name="Picture 14">
            <a:extLst>
              <a:ext uri="{FF2B5EF4-FFF2-40B4-BE49-F238E27FC236}">
                <a16:creationId xmlns:a16="http://schemas.microsoft.com/office/drawing/2014/main" id="{D050F0D6-9420-9142-81A6-60AC3908D22A}"/>
              </a:ext>
            </a:extLst>
          </p:cNvPr>
          <p:cNvPicPr>
            <a:picLocks noChangeAspect="1"/>
          </p:cNvPicPr>
          <p:nvPr/>
        </p:nvPicPr>
        <p:blipFill>
          <a:blip r:embed="rId5"/>
          <a:stretch>
            <a:fillRect/>
          </a:stretch>
        </p:blipFill>
        <p:spPr>
          <a:xfrm>
            <a:off x="563675" y="5462802"/>
            <a:ext cx="1031137" cy="1031137"/>
          </a:xfrm>
          <a:prstGeom prst="rect">
            <a:avLst/>
          </a:prstGeom>
        </p:spPr>
      </p:pic>
      <p:sp>
        <p:nvSpPr>
          <p:cNvPr id="17" name="Title 1">
            <a:extLst>
              <a:ext uri="{FF2B5EF4-FFF2-40B4-BE49-F238E27FC236}">
                <a16:creationId xmlns:a16="http://schemas.microsoft.com/office/drawing/2014/main" id="{5961F6A0-543A-5C49-B327-6E1576901495}"/>
              </a:ext>
            </a:extLst>
          </p:cNvPr>
          <p:cNvSpPr txBox="1">
            <a:spLocks/>
          </p:cNvSpPr>
          <p:nvPr/>
        </p:nvSpPr>
        <p:spPr>
          <a:xfrm>
            <a:off x="454307" y="1842846"/>
            <a:ext cx="3298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Remember to…</a:t>
            </a:r>
          </a:p>
        </p:txBody>
      </p:sp>
      <p:sp>
        <p:nvSpPr>
          <p:cNvPr id="18" name="Subtitle 2">
            <a:extLst>
              <a:ext uri="{FF2B5EF4-FFF2-40B4-BE49-F238E27FC236}">
                <a16:creationId xmlns:a16="http://schemas.microsoft.com/office/drawing/2014/main" id="{A987F394-B0D2-6242-B27C-77C669D7D589}"/>
              </a:ext>
            </a:extLst>
          </p:cNvPr>
          <p:cNvSpPr>
            <a:spLocks noGrp="1"/>
          </p:cNvSpPr>
          <p:nvPr>
            <p:ph type="subTitle" idx="1"/>
          </p:nvPr>
        </p:nvSpPr>
        <p:spPr>
          <a:xfrm>
            <a:off x="1794459" y="3182877"/>
            <a:ext cx="1388195" cy="879680"/>
          </a:xfrm>
        </p:spPr>
        <p:txBody>
          <a:bodyPr>
            <a:normAutofit/>
          </a:bodyPr>
          <a:lstStyle/>
          <a:p>
            <a:r>
              <a:rPr lang="en-US" dirty="0"/>
              <a:t>Focus</a:t>
            </a:r>
          </a:p>
          <a:p>
            <a:endParaRPr lang="de-DE" dirty="0"/>
          </a:p>
        </p:txBody>
      </p:sp>
      <p:sp>
        <p:nvSpPr>
          <p:cNvPr id="19" name="Subtitle 2">
            <a:extLst>
              <a:ext uri="{FF2B5EF4-FFF2-40B4-BE49-F238E27FC236}">
                <a16:creationId xmlns:a16="http://schemas.microsoft.com/office/drawing/2014/main" id="{861EB943-0D85-314A-8AF5-642C270F7BDA}"/>
              </a:ext>
            </a:extLst>
          </p:cNvPr>
          <p:cNvSpPr txBox="1">
            <a:spLocks/>
          </p:cNvSpPr>
          <p:nvPr/>
        </p:nvSpPr>
        <p:spPr>
          <a:xfrm>
            <a:off x="1754401" y="4465878"/>
            <a:ext cx="3085264" cy="5112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Figure it Out</a:t>
            </a:r>
          </a:p>
          <a:p>
            <a:endParaRPr lang="de-DE" dirty="0"/>
          </a:p>
        </p:txBody>
      </p:sp>
      <p:sp>
        <p:nvSpPr>
          <p:cNvPr id="20" name="Subtitle 2">
            <a:extLst>
              <a:ext uri="{FF2B5EF4-FFF2-40B4-BE49-F238E27FC236}">
                <a16:creationId xmlns:a16="http://schemas.microsoft.com/office/drawing/2014/main" id="{D74A6BCF-78D5-FC46-9514-D5821BCE2F8B}"/>
              </a:ext>
            </a:extLst>
          </p:cNvPr>
          <p:cNvSpPr txBox="1">
            <a:spLocks/>
          </p:cNvSpPr>
          <p:nvPr/>
        </p:nvSpPr>
        <p:spPr>
          <a:xfrm>
            <a:off x="1754401" y="5729742"/>
            <a:ext cx="2550387" cy="87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Follow Through</a:t>
            </a:r>
          </a:p>
          <a:p>
            <a:endParaRPr lang="de-DE" dirty="0"/>
          </a:p>
        </p:txBody>
      </p:sp>
      <p:sp>
        <p:nvSpPr>
          <p:cNvPr id="2" name="Oval 1">
            <a:extLst>
              <a:ext uri="{FF2B5EF4-FFF2-40B4-BE49-F238E27FC236}">
                <a16:creationId xmlns:a16="http://schemas.microsoft.com/office/drawing/2014/main" id="{658FF20E-8253-C644-BB73-0BD0AA986C46}"/>
              </a:ext>
            </a:extLst>
          </p:cNvPr>
          <p:cNvSpPr/>
          <p:nvPr/>
        </p:nvSpPr>
        <p:spPr>
          <a:xfrm>
            <a:off x="1177163" y="4515575"/>
            <a:ext cx="147686" cy="147686"/>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3279A82C-3D69-3845-BD0B-CB0848B0B022}"/>
              </a:ext>
            </a:extLst>
          </p:cNvPr>
          <p:cNvSpPr/>
          <p:nvPr/>
        </p:nvSpPr>
        <p:spPr>
          <a:xfrm>
            <a:off x="859736" y="4452992"/>
            <a:ext cx="147686" cy="147686"/>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7954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Positive </a:t>
            </a:r>
            <a:br>
              <a:rPr lang="en-US" dirty="0"/>
            </a:br>
            <a:r>
              <a:rPr lang="en-US" dirty="0"/>
              <a:t>Feedback</a:t>
            </a:r>
            <a:endParaRPr lang="de-DE" dirty="0"/>
          </a:p>
        </p:txBody>
      </p:sp>
      <p:sp>
        <p:nvSpPr>
          <p:cNvPr id="7" name="TextBox 6">
            <a:extLst>
              <a:ext uri="{FF2B5EF4-FFF2-40B4-BE49-F238E27FC236}">
                <a16:creationId xmlns:a16="http://schemas.microsoft.com/office/drawing/2014/main" id="{5C708245-9E2E-9C42-81EC-BBE37C58476F}"/>
              </a:ext>
            </a:extLst>
          </p:cNvPr>
          <p:cNvSpPr txBox="1"/>
          <p:nvPr/>
        </p:nvSpPr>
        <p:spPr>
          <a:xfrm>
            <a:off x="5116011" y="2210753"/>
            <a:ext cx="3449255" cy="1938992"/>
          </a:xfrm>
          <a:prstGeom prst="rect">
            <a:avLst/>
          </a:prstGeom>
          <a:noFill/>
        </p:spPr>
        <p:txBody>
          <a:bodyPr wrap="square" rtlCol="0">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did _____________,</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felt___________!</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Callout 11">
            <a:extLst>
              <a:ext uri="{FF2B5EF4-FFF2-40B4-BE49-F238E27FC236}">
                <a16:creationId xmlns:a16="http://schemas.microsoft.com/office/drawing/2014/main" id="{AF3DBA58-6189-7C4F-A60B-84C2E6C18ED5}"/>
              </a:ext>
            </a:extLst>
          </p:cNvPr>
          <p:cNvSpPr/>
          <p:nvPr/>
        </p:nvSpPr>
        <p:spPr>
          <a:xfrm rot="1268365">
            <a:off x="4238401" y="1658861"/>
            <a:ext cx="4096942" cy="2744951"/>
          </a:xfrm>
          <a:prstGeom prst="wedgeEllipseCallout">
            <a:avLst/>
          </a:prstGeom>
          <a:noFill/>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a:extLst>
              <a:ext uri="{FF2B5EF4-FFF2-40B4-BE49-F238E27FC236}">
                <a16:creationId xmlns:a16="http://schemas.microsoft.com/office/drawing/2014/main" id="{E2DEE137-8163-664E-9BC3-E22073812E75}"/>
              </a:ext>
            </a:extLst>
          </p:cNvPr>
          <p:cNvGrpSpPr/>
          <p:nvPr/>
        </p:nvGrpSpPr>
        <p:grpSpPr>
          <a:xfrm>
            <a:off x="-729164" y="2801427"/>
            <a:ext cx="7817882" cy="4929395"/>
            <a:chOff x="-228083" y="2942788"/>
            <a:chExt cx="7207619" cy="4544607"/>
          </a:xfrm>
        </p:grpSpPr>
        <p:pic>
          <p:nvPicPr>
            <p:cNvPr id="3" name="Picture 2">
              <a:extLst>
                <a:ext uri="{FF2B5EF4-FFF2-40B4-BE49-F238E27FC236}">
                  <a16:creationId xmlns:a16="http://schemas.microsoft.com/office/drawing/2014/main" id="{55873C71-1FCA-DC4B-B292-BEE444E0C716}"/>
                </a:ext>
              </a:extLst>
            </p:cNvPr>
            <p:cNvPicPr>
              <a:picLocks noChangeAspect="1"/>
            </p:cNvPicPr>
            <p:nvPr/>
          </p:nvPicPr>
          <p:blipFill>
            <a:blip r:embed="rId3"/>
            <a:stretch>
              <a:fillRect/>
            </a:stretch>
          </p:blipFill>
          <p:spPr>
            <a:xfrm rot="437736">
              <a:off x="2434930" y="2942790"/>
              <a:ext cx="4544606" cy="4544605"/>
            </a:xfrm>
            <a:prstGeom prst="rect">
              <a:avLst/>
            </a:prstGeom>
          </p:spPr>
        </p:pic>
        <p:pic>
          <p:nvPicPr>
            <p:cNvPr id="6" name="Picture 5">
              <a:extLst>
                <a:ext uri="{FF2B5EF4-FFF2-40B4-BE49-F238E27FC236}">
                  <a16:creationId xmlns:a16="http://schemas.microsoft.com/office/drawing/2014/main" id="{B0A9E1DF-F3C4-B645-BB3C-726563F4CF27}"/>
                </a:ext>
              </a:extLst>
            </p:cNvPr>
            <p:cNvPicPr>
              <a:picLocks noChangeAspect="1"/>
            </p:cNvPicPr>
            <p:nvPr/>
          </p:nvPicPr>
          <p:blipFill>
            <a:blip r:embed="rId3"/>
            <a:stretch>
              <a:fillRect/>
            </a:stretch>
          </p:blipFill>
          <p:spPr>
            <a:xfrm rot="21162264" flipH="1">
              <a:off x="-228083" y="2942788"/>
              <a:ext cx="4544606" cy="4544605"/>
            </a:xfrm>
            <a:prstGeom prst="rect">
              <a:avLst/>
            </a:prstGeom>
          </p:spPr>
        </p:pic>
        <p:pic>
          <p:nvPicPr>
            <p:cNvPr id="14" name="Picture 13">
              <a:extLst>
                <a:ext uri="{FF2B5EF4-FFF2-40B4-BE49-F238E27FC236}">
                  <a16:creationId xmlns:a16="http://schemas.microsoft.com/office/drawing/2014/main" id="{FB5AAE3F-23FE-1649-82A7-8B7170A8C92B}"/>
                </a:ext>
              </a:extLst>
            </p:cNvPr>
            <p:cNvPicPr>
              <a:picLocks noChangeAspect="1"/>
            </p:cNvPicPr>
            <p:nvPr/>
          </p:nvPicPr>
          <p:blipFill>
            <a:blip r:embed="rId4"/>
            <a:stretch>
              <a:fillRect/>
            </a:stretch>
          </p:blipFill>
          <p:spPr>
            <a:xfrm>
              <a:off x="2163205" y="3346827"/>
              <a:ext cx="2382493" cy="2382493"/>
            </a:xfrm>
            <a:prstGeom prst="rect">
              <a:avLst/>
            </a:prstGeom>
          </p:spPr>
        </p:pic>
      </p:grpSp>
    </p:spTree>
    <p:extLst>
      <p:ext uri="{BB962C8B-B14F-4D97-AF65-F5344CB8AC3E}">
        <p14:creationId xmlns:p14="http://schemas.microsoft.com/office/powerpoint/2010/main" val="18600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BAAAC5-4F93-A149-9E77-753D0CD30047}"/>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Box 5">
            <a:extLst>
              <a:ext uri="{FF2B5EF4-FFF2-40B4-BE49-F238E27FC236}">
                <a16:creationId xmlns:a16="http://schemas.microsoft.com/office/drawing/2014/main" id="{53762B2D-E1AD-0B48-9911-7BECEA2292D4}"/>
              </a:ext>
            </a:extLst>
          </p:cNvPr>
          <p:cNvSpPr txBox="1"/>
          <p:nvPr/>
        </p:nvSpPr>
        <p:spPr>
          <a:xfrm>
            <a:off x="395160" y="1773844"/>
            <a:ext cx="4572000" cy="4493538"/>
          </a:xfrm>
          <a:prstGeom prst="rect">
            <a:avLst/>
          </a:prstGeom>
          <a:noFill/>
        </p:spPr>
        <p:txBody>
          <a:bodyPr wrap="square" rtlCol="0">
            <a:spAutoFit/>
          </a:bodyPr>
          <a:lstStyle/>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step into their shoes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see what they are going through.</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am a friend. I support and trust.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Working together is a must.</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Kind and caring I will be.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listen to you. You listen to me.</a:t>
            </a:r>
          </a:p>
        </p:txBody>
      </p:sp>
      <p:pic>
        <p:nvPicPr>
          <p:cNvPr id="3" name="Picture 2">
            <a:extLst>
              <a:ext uri="{FF2B5EF4-FFF2-40B4-BE49-F238E27FC236}">
                <a16:creationId xmlns:a16="http://schemas.microsoft.com/office/drawing/2014/main" id="{42B42B01-F9CE-7B4E-BB85-37B35DB720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27587" y="0"/>
            <a:ext cx="4016414" cy="6858000"/>
          </a:xfrm>
          <a:prstGeom prst="rect">
            <a:avLst/>
          </a:prstGeom>
        </p:spPr>
      </p:pic>
    </p:spTree>
    <p:extLst>
      <p:ext uri="{BB962C8B-B14F-4D97-AF65-F5344CB8AC3E}">
        <p14:creationId xmlns:p14="http://schemas.microsoft.com/office/powerpoint/2010/main" val="28815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A932-5FF6-D74D-9B60-19B21295E0C1}"/>
              </a:ext>
            </a:extLst>
          </p:cNvPr>
          <p:cNvSpPr>
            <a:spLocks noGrp="1"/>
          </p:cNvSpPr>
          <p:nvPr>
            <p:ph type="ctrTitle"/>
          </p:nvPr>
        </p:nvSpPr>
        <p:spPr/>
        <p:txBody>
          <a:bodyPr/>
          <a:lstStyle/>
          <a:p>
            <a:r>
              <a:rPr lang="de-DE" dirty="0"/>
              <a:t>Who </a:t>
            </a:r>
            <a:r>
              <a:rPr lang="de-DE" dirty="0" err="1"/>
              <a:t>are</a:t>
            </a:r>
            <a:r>
              <a:rPr lang="de-DE" dirty="0"/>
              <a:t> YOU?</a:t>
            </a:r>
          </a:p>
        </p:txBody>
      </p:sp>
      <p:sp>
        <p:nvSpPr>
          <p:cNvPr id="3" name="Subtitle 2">
            <a:extLst>
              <a:ext uri="{FF2B5EF4-FFF2-40B4-BE49-F238E27FC236}">
                <a16:creationId xmlns:a16="http://schemas.microsoft.com/office/drawing/2014/main" id="{BC923E40-414C-E944-A831-6345FED67937}"/>
              </a:ext>
            </a:extLst>
          </p:cNvPr>
          <p:cNvSpPr>
            <a:spLocks noGrp="1"/>
          </p:cNvSpPr>
          <p:nvPr>
            <p:ph type="subTitle" idx="1"/>
          </p:nvPr>
        </p:nvSpPr>
        <p:spPr>
          <a:xfrm>
            <a:off x="5289629" y="2474937"/>
            <a:ext cx="3483979" cy="3252376"/>
          </a:xfrm>
        </p:spPr>
        <p:txBody>
          <a:bodyPr>
            <a:normAutofit/>
          </a:bodyPr>
          <a:lstStyle/>
          <a:p>
            <a:r>
              <a:rPr lang="en-US" sz="2200" i="1" dirty="0">
                <a:solidFill>
                  <a:srgbClr val="005B89"/>
                </a:solidFill>
              </a:rPr>
              <a:t>I understand others </a:t>
            </a:r>
            <a:br>
              <a:rPr lang="en-US" sz="2200" i="1" dirty="0">
                <a:solidFill>
                  <a:srgbClr val="005B89"/>
                </a:solidFill>
              </a:rPr>
            </a:br>
            <a:r>
              <a:rPr lang="en-US" sz="2200" i="1" dirty="0">
                <a:solidFill>
                  <a:srgbClr val="005B89"/>
                </a:solidFill>
              </a:rPr>
              <a:t>are </a:t>
            </a:r>
            <a:r>
              <a:rPr lang="en-US" sz="2200" b="1" i="1" dirty="0">
                <a:solidFill>
                  <a:srgbClr val="005B89"/>
                </a:solidFill>
              </a:rPr>
              <a:t>unique</a:t>
            </a:r>
            <a:r>
              <a:rPr lang="en-US" sz="2200" i="1" dirty="0">
                <a:solidFill>
                  <a:srgbClr val="005B89"/>
                </a:solidFill>
              </a:rPr>
              <a:t>. </a:t>
            </a:r>
          </a:p>
          <a:p>
            <a:r>
              <a:rPr lang="en-US" sz="2200" i="1" dirty="0">
                <a:solidFill>
                  <a:srgbClr val="005B89"/>
                </a:solidFill>
              </a:rPr>
              <a:t>I want to learn more about everyone I meet. </a:t>
            </a:r>
          </a:p>
          <a:p>
            <a:r>
              <a:rPr lang="en-US" sz="2200" i="1" dirty="0">
                <a:solidFill>
                  <a:srgbClr val="005B89"/>
                </a:solidFill>
              </a:rPr>
              <a:t>I want to step into </a:t>
            </a:r>
            <a:br>
              <a:rPr lang="en-US" sz="2200" i="1" dirty="0">
                <a:solidFill>
                  <a:srgbClr val="005B89"/>
                </a:solidFill>
              </a:rPr>
            </a:br>
            <a:r>
              <a:rPr lang="en-US" sz="2200" i="1" dirty="0">
                <a:solidFill>
                  <a:srgbClr val="005B89"/>
                </a:solidFill>
              </a:rPr>
              <a:t>their shoes </a:t>
            </a:r>
          </a:p>
          <a:p>
            <a:r>
              <a:rPr lang="en-US" sz="2200" i="1" dirty="0">
                <a:solidFill>
                  <a:srgbClr val="005B89"/>
                </a:solidFill>
              </a:rPr>
              <a:t>and see what they are going through.</a:t>
            </a:r>
          </a:p>
          <a:p>
            <a:endParaRPr lang="de-DE" sz="2200" i="1" dirty="0"/>
          </a:p>
        </p:txBody>
      </p:sp>
      <p:pic>
        <p:nvPicPr>
          <p:cNvPr id="6" name="Picture 5">
            <a:extLst>
              <a:ext uri="{FF2B5EF4-FFF2-40B4-BE49-F238E27FC236}">
                <a16:creationId xmlns:a16="http://schemas.microsoft.com/office/drawing/2014/main" id="{616551E8-6678-1B43-BEA2-56B65EE14F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916" y="2555962"/>
            <a:ext cx="4572645" cy="3252376"/>
          </a:xfrm>
          <a:prstGeom prst="rect">
            <a:avLst/>
          </a:prstGeom>
        </p:spPr>
      </p:pic>
    </p:spTree>
    <p:extLst>
      <p:ext uri="{BB962C8B-B14F-4D97-AF65-F5344CB8AC3E}">
        <p14:creationId xmlns:p14="http://schemas.microsoft.com/office/powerpoint/2010/main" val="8101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
                                            <p:txEl>
                                              <p:pRg st="1" end="1"/>
                                            </p:txEl>
                                          </p:spTgt>
                                        </p:tgtEl>
                                      </p:cBhvr>
                                    </p:animEffect>
                                    <p:set>
                                      <p:cBhvr>
                                        <p:cTn id="29" dur="1" fill="hold">
                                          <p:stCondLst>
                                            <p:cond delay="499"/>
                                          </p:stCondLst>
                                        </p:cTn>
                                        <p:tgtEl>
                                          <p:spTgt spid="3">
                                            <p:txEl>
                                              <p:pRg st="1" end="1"/>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
                                            <p:txEl>
                                              <p:pRg st="2" end="2"/>
                                            </p:txEl>
                                          </p:spTgt>
                                        </p:tgtEl>
                                      </p:cBhvr>
                                    </p:animEffect>
                                    <p:set>
                                      <p:cBhvr>
                                        <p:cTn id="32" dur="1" fill="hold">
                                          <p:stCondLst>
                                            <p:cond delay="499"/>
                                          </p:stCondLst>
                                        </p:cTn>
                                        <p:tgtEl>
                                          <p:spTgt spid="3">
                                            <p:txEl>
                                              <p:pRg st="2" end="2"/>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xEl>
                                              <p:pRg st="3" end="3"/>
                                            </p:txEl>
                                          </p:spTgt>
                                        </p:tgtEl>
                                      </p:cBhvr>
                                    </p:animEffect>
                                    <p:set>
                                      <p:cBhvr>
                                        <p:cTn id="35"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B46980-631F-7241-B928-131A449DB3F8}"/>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3F047AB1-5F55-7143-905B-4444E206DDDB}"/>
              </a:ext>
            </a:extLst>
          </p:cNvPr>
          <p:cNvPicPr>
            <a:picLocks noChangeAspect="1"/>
          </p:cNvPicPr>
          <p:nvPr/>
        </p:nvPicPr>
        <p:blipFill rotWithShape="1">
          <a:blip r:embed="rId3">
            <a:extLst>
              <a:ext uri="{28A0092B-C50C-407E-A947-70E740481C1C}">
                <a14:useLocalDpi xmlns:a14="http://schemas.microsoft.com/office/drawing/2010/main"/>
              </a:ext>
            </a:extLst>
          </a:blip>
          <a:srcRect t="-318"/>
          <a:stretch/>
        </p:blipFill>
        <p:spPr>
          <a:xfrm>
            <a:off x="1847952" y="2647939"/>
            <a:ext cx="5448095" cy="3300687"/>
          </a:xfrm>
          <a:prstGeom prst="rect">
            <a:avLst/>
          </a:prstGeom>
        </p:spPr>
      </p:pic>
      <p:sp>
        <p:nvSpPr>
          <p:cNvPr id="9" name="Title 1">
            <a:extLst>
              <a:ext uri="{FF2B5EF4-FFF2-40B4-BE49-F238E27FC236}">
                <a16:creationId xmlns:a16="http://schemas.microsoft.com/office/drawing/2014/main" id="{E48A8876-F2F1-BC45-A77C-DF7EDA91C051}"/>
              </a:ext>
            </a:extLst>
          </p:cNvPr>
          <p:cNvSpPr>
            <a:spLocks noGrp="1"/>
          </p:cNvSpPr>
          <p:nvPr>
            <p:ph type="ctrTitle"/>
          </p:nvPr>
        </p:nvSpPr>
        <p:spPr>
          <a:xfrm>
            <a:off x="416859" y="1591875"/>
            <a:ext cx="7772400" cy="764360"/>
          </a:xfrm>
        </p:spPr>
        <p:txBody>
          <a:bodyPr>
            <a:noAutofit/>
          </a:bodyPr>
          <a:lstStyle/>
          <a:p>
            <a:r>
              <a:rPr lang="en-US" dirty="0"/>
              <a:t>How are you different from someone else?</a:t>
            </a:r>
            <a:endParaRPr lang="de-DE" dirty="0"/>
          </a:p>
        </p:txBody>
      </p:sp>
    </p:spTree>
    <p:extLst>
      <p:ext uri="{BB962C8B-B14F-4D97-AF65-F5344CB8AC3E}">
        <p14:creationId xmlns:p14="http://schemas.microsoft.com/office/powerpoint/2010/main" val="64200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FBC2C1-133E-1E4E-884D-F1561F7F38CF}"/>
              </a:ext>
            </a:extLst>
          </p:cNvPr>
          <p:cNvPicPr>
            <a:picLocks noChangeAspect="1"/>
          </p:cNvPicPr>
          <p:nvPr/>
        </p:nvPicPr>
        <p:blipFill rotWithShape="1">
          <a:blip r:embed="rId3"/>
          <a:srcRect b="12665"/>
          <a:stretch/>
        </p:blipFill>
        <p:spPr>
          <a:xfrm flipH="1">
            <a:off x="2602522" y="2146850"/>
            <a:ext cx="6541477" cy="3804082"/>
          </a:xfrm>
          <a:prstGeom prst="rect">
            <a:avLst/>
          </a:prstGeom>
        </p:spPr>
      </p:pic>
      <p:sp>
        <p:nvSpPr>
          <p:cNvPr id="8" name="Title 1">
            <a:extLst>
              <a:ext uri="{FF2B5EF4-FFF2-40B4-BE49-F238E27FC236}">
                <a16:creationId xmlns:a16="http://schemas.microsoft.com/office/drawing/2014/main" id="{C4796541-E2CA-5C45-BEC6-3F1CCDFD1DEB}"/>
              </a:ext>
            </a:extLst>
          </p:cNvPr>
          <p:cNvSpPr>
            <a:spLocks noGrp="1"/>
          </p:cNvSpPr>
          <p:nvPr>
            <p:ph type="ctrTitle"/>
          </p:nvPr>
        </p:nvSpPr>
        <p:spPr>
          <a:xfrm>
            <a:off x="442731" y="1591874"/>
            <a:ext cx="7772400" cy="1837125"/>
          </a:xfrm>
        </p:spPr>
        <p:txBody>
          <a:bodyPr>
            <a:normAutofit/>
          </a:bodyPr>
          <a:lstStyle/>
          <a:p>
            <a:r>
              <a:rPr lang="en-US" dirty="0"/>
              <a:t>Why is it great </a:t>
            </a:r>
            <a:br>
              <a:rPr lang="en-US" dirty="0"/>
            </a:br>
            <a:r>
              <a:rPr lang="en-US" dirty="0"/>
              <a:t>to be unique?</a:t>
            </a:r>
            <a:endParaRPr lang="de-DE" dirty="0"/>
          </a:p>
        </p:txBody>
      </p:sp>
    </p:spTree>
    <p:extLst>
      <p:ext uri="{BB962C8B-B14F-4D97-AF65-F5344CB8AC3E}">
        <p14:creationId xmlns:p14="http://schemas.microsoft.com/office/powerpoint/2010/main" val="239647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F0779B-85F2-6D43-9801-54D02CE8D8C4}"/>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Picture 14">
            <a:extLst>
              <a:ext uri="{FF2B5EF4-FFF2-40B4-BE49-F238E27FC236}">
                <a16:creationId xmlns:a16="http://schemas.microsoft.com/office/drawing/2014/main" id="{2498F1F0-6072-6F4D-8758-16A1F7A00F1D}"/>
              </a:ext>
            </a:extLst>
          </p:cNvPr>
          <p:cNvPicPr>
            <a:picLocks noChangeAspect="1"/>
          </p:cNvPicPr>
          <p:nvPr/>
        </p:nvPicPr>
        <p:blipFill rotWithShape="1">
          <a:blip r:embed="rId3">
            <a:extLst>
              <a:ext uri="{28A0092B-C50C-407E-A947-70E740481C1C}">
                <a14:useLocalDpi xmlns:a14="http://schemas.microsoft.com/office/drawing/2010/main"/>
              </a:ext>
            </a:extLst>
          </a:blip>
          <a:srcRect l="30767" t="49295" r="26979"/>
          <a:stretch/>
        </p:blipFill>
        <p:spPr>
          <a:xfrm>
            <a:off x="1" y="2522188"/>
            <a:ext cx="9144000" cy="3291838"/>
          </a:xfrm>
          <a:prstGeom prst="rect">
            <a:avLst/>
          </a:prstGeom>
        </p:spPr>
      </p:pic>
      <p:sp>
        <p:nvSpPr>
          <p:cNvPr id="16" name="Title 1">
            <a:extLst>
              <a:ext uri="{FF2B5EF4-FFF2-40B4-BE49-F238E27FC236}">
                <a16:creationId xmlns:a16="http://schemas.microsoft.com/office/drawing/2014/main" id="{400CF950-D87B-004D-9B39-84CC69288EBD}"/>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spTree>
    <p:extLst>
      <p:ext uri="{BB962C8B-B14F-4D97-AF65-F5344CB8AC3E}">
        <p14:creationId xmlns:p14="http://schemas.microsoft.com/office/powerpoint/2010/main" val="21128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2A7F58-E26A-3344-9C68-71914F4BACD6}"/>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le 1">
            <a:extLst>
              <a:ext uri="{FF2B5EF4-FFF2-40B4-BE49-F238E27FC236}">
                <a16:creationId xmlns:a16="http://schemas.microsoft.com/office/drawing/2014/main" id="{2CBBF22D-9575-BB4F-8F5A-326AFD37189F}"/>
              </a:ext>
            </a:extLst>
          </p:cNvPr>
          <p:cNvSpPr txBox="1">
            <a:spLocks/>
          </p:cNvSpPr>
          <p:nvPr/>
        </p:nvSpPr>
        <p:spPr>
          <a:xfrm>
            <a:off x="454307"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We’re all different and that’s OK! </a:t>
            </a:r>
            <a:endParaRPr lang="de-DE" dirty="0"/>
          </a:p>
        </p:txBody>
      </p:sp>
      <p:pic>
        <p:nvPicPr>
          <p:cNvPr id="16" name="Picture 15">
            <a:extLst>
              <a:ext uri="{FF2B5EF4-FFF2-40B4-BE49-F238E27FC236}">
                <a16:creationId xmlns:a16="http://schemas.microsoft.com/office/drawing/2014/main" id="{A439B302-A214-0943-8583-D09EE7C6B4A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2428" y="4314279"/>
            <a:ext cx="1635613" cy="1419853"/>
          </a:xfrm>
          <a:prstGeom prst="rect">
            <a:avLst/>
          </a:prstGeom>
        </p:spPr>
      </p:pic>
      <p:pic>
        <p:nvPicPr>
          <p:cNvPr id="17" name="Picture 16">
            <a:extLst>
              <a:ext uri="{FF2B5EF4-FFF2-40B4-BE49-F238E27FC236}">
                <a16:creationId xmlns:a16="http://schemas.microsoft.com/office/drawing/2014/main" id="{51AED567-4C93-A141-90F1-8FF8DACD4493}"/>
              </a:ext>
            </a:extLst>
          </p:cNvPr>
          <p:cNvPicPr>
            <a:picLocks noChangeAspect="1"/>
          </p:cNvPicPr>
          <p:nvPr/>
        </p:nvPicPr>
        <p:blipFill rotWithShape="1">
          <a:blip r:embed="rId4">
            <a:extLst>
              <a:ext uri="{28A0092B-C50C-407E-A947-70E740481C1C}">
                <a14:useLocalDpi xmlns:a14="http://schemas.microsoft.com/office/drawing/2010/main"/>
              </a:ext>
            </a:extLst>
          </a:blip>
          <a:srcRect b="-1004"/>
          <a:stretch/>
        </p:blipFill>
        <p:spPr>
          <a:xfrm>
            <a:off x="7122428" y="2529860"/>
            <a:ext cx="1635612" cy="1419853"/>
          </a:xfrm>
          <a:prstGeom prst="rect">
            <a:avLst/>
          </a:prstGeom>
        </p:spPr>
      </p:pic>
      <p:sp>
        <p:nvSpPr>
          <p:cNvPr id="19" name="Subtitle 2">
            <a:extLst>
              <a:ext uri="{FF2B5EF4-FFF2-40B4-BE49-F238E27FC236}">
                <a16:creationId xmlns:a16="http://schemas.microsoft.com/office/drawing/2014/main" id="{4BC12871-695D-604D-A16B-0B01F27AC207}"/>
              </a:ext>
            </a:extLst>
          </p:cNvPr>
          <p:cNvSpPr txBox="1">
            <a:spLocks/>
          </p:cNvSpPr>
          <p:nvPr/>
        </p:nvSpPr>
        <p:spPr>
          <a:xfrm>
            <a:off x="1203766" y="3025586"/>
            <a:ext cx="5301206" cy="46950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rgbClr val="005B89"/>
                </a:solidFill>
              </a:rPr>
              <a:t>ffer</a:t>
            </a:r>
            <a:r>
              <a:rPr lang="en-US" dirty="0">
                <a:solidFill>
                  <a:srgbClr val="005B89"/>
                </a:solidFill>
              </a:rPr>
              <a:t> your ideas and listen to others.</a:t>
            </a:r>
          </a:p>
          <a:p>
            <a:endParaRPr lang="de-DE" dirty="0"/>
          </a:p>
        </p:txBody>
      </p:sp>
      <p:sp>
        <p:nvSpPr>
          <p:cNvPr id="20" name="Subtitle 2">
            <a:extLst>
              <a:ext uri="{FF2B5EF4-FFF2-40B4-BE49-F238E27FC236}">
                <a16:creationId xmlns:a16="http://schemas.microsoft.com/office/drawing/2014/main" id="{93C45BA0-8C56-C34D-AEF8-BE669121C59A}"/>
              </a:ext>
            </a:extLst>
          </p:cNvPr>
          <p:cNvSpPr txBox="1">
            <a:spLocks/>
          </p:cNvSpPr>
          <p:nvPr/>
        </p:nvSpPr>
        <p:spPr>
          <a:xfrm>
            <a:off x="1099591" y="4795596"/>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rgbClr val="005B89"/>
                </a:solidFill>
              </a:rPr>
              <a:t>eep</a:t>
            </a:r>
            <a:r>
              <a:rPr lang="en-US" dirty="0">
                <a:solidFill>
                  <a:srgbClr val="005B89"/>
                </a:solidFill>
              </a:rPr>
              <a:t> an open mind and learn </a:t>
            </a:r>
            <a:br>
              <a:rPr lang="en-US" dirty="0">
                <a:solidFill>
                  <a:srgbClr val="005B89"/>
                </a:solidFill>
              </a:rPr>
            </a:br>
            <a:r>
              <a:rPr lang="en-US" dirty="0">
                <a:solidFill>
                  <a:srgbClr val="005B89"/>
                </a:solidFill>
              </a:rPr>
              <a:t>from others.</a:t>
            </a:r>
          </a:p>
          <a:p>
            <a:endParaRPr lang="de-DE" dirty="0"/>
          </a:p>
        </p:txBody>
      </p:sp>
      <p:sp>
        <p:nvSpPr>
          <p:cNvPr id="21" name="TextBox 20">
            <a:extLst>
              <a:ext uri="{FF2B5EF4-FFF2-40B4-BE49-F238E27FC236}">
                <a16:creationId xmlns:a16="http://schemas.microsoft.com/office/drawing/2014/main" id="{F2F558AF-B48A-714F-B8F4-13A43F6BC508}"/>
              </a:ext>
            </a:extLst>
          </p:cNvPr>
          <p:cNvSpPr txBox="1"/>
          <p:nvPr/>
        </p:nvSpPr>
        <p:spPr>
          <a:xfrm>
            <a:off x="428261" y="2662504"/>
            <a:ext cx="752355" cy="1200329"/>
          </a:xfrm>
          <a:prstGeom prst="rect">
            <a:avLst/>
          </a:prstGeom>
          <a:noFill/>
        </p:spPr>
        <p:txBody>
          <a:bodyPr wrap="square" rtlCol="0">
            <a:spAutoFit/>
          </a:bodyPr>
          <a:lstStyle/>
          <a:p>
            <a:r>
              <a:rPr lang="de-DE" sz="72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O</a:t>
            </a:r>
          </a:p>
        </p:txBody>
      </p:sp>
      <p:sp>
        <p:nvSpPr>
          <p:cNvPr id="22" name="TextBox 21">
            <a:extLst>
              <a:ext uri="{FF2B5EF4-FFF2-40B4-BE49-F238E27FC236}">
                <a16:creationId xmlns:a16="http://schemas.microsoft.com/office/drawing/2014/main" id="{BAD5089A-6DBE-384F-8439-43BC3647EC4F}"/>
              </a:ext>
            </a:extLst>
          </p:cNvPr>
          <p:cNvSpPr txBox="1"/>
          <p:nvPr/>
        </p:nvSpPr>
        <p:spPr>
          <a:xfrm>
            <a:off x="428261" y="4606494"/>
            <a:ext cx="752355" cy="1200329"/>
          </a:xfrm>
          <a:prstGeom prst="rect">
            <a:avLst/>
          </a:prstGeom>
          <a:noFill/>
        </p:spPr>
        <p:txBody>
          <a:bodyPr wrap="square" rtlCol="0">
            <a:spAutoFit/>
          </a:bodyPr>
          <a:lstStyle/>
          <a:p>
            <a:r>
              <a:rPr lang="de-DE" sz="72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K</a:t>
            </a:r>
          </a:p>
        </p:txBody>
      </p:sp>
    </p:spTree>
    <p:extLst>
      <p:ext uri="{BB962C8B-B14F-4D97-AF65-F5344CB8AC3E}">
        <p14:creationId xmlns:p14="http://schemas.microsoft.com/office/powerpoint/2010/main" val="115584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pic>
        <p:nvPicPr>
          <p:cNvPr id="25" name="Picture 24">
            <a:extLst>
              <a:ext uri="{FF2B5EF4-FFF2-40B4-BE49-F238E27FC236}">
                <a16:creationId xmlns:a16="http://schemas.microsoft.com/office/drawing/2014/main" id="{ADAA2E23-D36B-2C4C-A8ED-AB441A40507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53984" y="3915114"/>
            <a:ext cx="1357632" cy="1178542"/>
          </a:xfrm>
          <a:prstGeom prst="rect">
            <a:avLst/>
          </a:prstGeom>
        </p:spPr>
      </p:pic>
      <p:pic>
        <p:nvPicPr>
          <p:cNvPr id="26" name="Picture 25">
            <a:extLst>
              <a:ext uri="{FF2B5EF4-FFF2-40B4-BE49-F238E27FC236}">
                <a16:creationId xmlns:a16="http://schemas.microsoft.com/office/drawing/2014/main" id="{0C026886-7523-8849-B280-0D556145523E}"/>
              </a:ext>
            </a:extLst>
          </p:cNvPr>
          <p:cNvPicPr>
            <a:picLocks noChangeAspect="1"/>
          </p:cNvPicPr>
          <p:nvPr/>
        </p:nvPicPr>
        <p:blipFill rotWithShape="1">
          <a:blip r:embed="rId4">
            <a:extLst>
              <a:ext uri="{28A0092B-C50C-407E-A947-70E740481C1C}">
                <a14:useLocalDpi xmlns:a14="http://schemas.microsoft.com/office/drawing/2010/main"/>
              </a:ext>
            </a:extLst>
          </a:blip>
          <a:srcRect b="-1004"/>
          <a:stretch/>
        </p:blipFill>
        <p:spPr>
          <a:xfrm>
            <a:off x="7353984" y="2529860"/>
            <a:ext cx="1357631" cy="1178542"/>
          </a:xfrm>
          <a:prstGeom prst="rect">
            <a:avLst/>
          </a:prstGeom>
        </p:spPr>
      </p:pic>
      <p:sp>
        <p:nvSpPr>
          <p:cNvPr id="27" name="Subtitle 2">
            <a:extLst>
              <a:ext uri="{FF2B5EF4-FFF2-40B4-BE49-F238E27FC236}">
                <a16:creationId xmlns:a16="http://schemas.microsoft.com/office/drawing/2014/main" id="{0656B108-1AB6-8440-8B10-66DBA195DEDE}"/>
              </a:ext>
            </a:extLst>
          </p:cNvPr>
          <p:cNvSpPr>
            <a:spLocks noGrp="1"/>
          </p:cNvSpPr>
          <p:nvPr>
            <p:ph type="subTitle" idx="1"/>
          </p:nvPr>
        </p:nvSpPr>
        <p:spPr>
          <a:xfrm>
            <a:off x="5015225" y="2947484"/>
            <a:ext cx="2400699" cy="1108473"/>
          </a:xfrm>
        </p:spPr>
        <p:txBody>
          <a:bodyPr>
            <a:normAutofit/>
          </a:bodyPr>
          <a:lstStyle/>
          <a:p>
            <a:r>
              <a:rPr lang="en-US" sz="1400" dirty="0" err="1">
                <a:solidFill>
                  <a:srgbClr val="005B89"/>
                </a:solidFill>
              </a:rPr>
              <a:t>ffer</a:t>
            </a:r>
            <a:r>
              <a:rPr lang="en-US" sz="1400" dirty="0">
                <a:solidFill>
                  <a:srgbClr val="005B89"/>
                </a:solidFill>
              </a:rPr>
              <a:t> your ideas and listen to others.</a:t>
            </a:r>
          </a:p>
          <a:p>
            <a:endParaRPr lang="de-DE" dirty="0">
              <a:solidFill>
                <a:srgbClr val="005B89"/>
              </a:solidFill>
            </a:endParaRPr>
          </a:p>
        </p:txBody>
      </p:sp>
      <p:sp>
        <p:nvSpPr>
          <p:cNvPr id="29" name="Subtitle 2">
            <a:extLst>
              <a:ext uri="{FF2B5EF4-FFF2-40B4-BE49-F238E27FC236}">
                <a16:creationId xmlns:a16="http://schemas.microsoft.com/office/drawing/2014/main" id="{60489AFE-C6C2-7B42-BB9E-AC1ACAA71B15}"/>
              </a:ext>
            </a:extLst>
          </p:cNvPr>
          <p:cNvSpPr txBox="1">
            <a:spLocks/>
          </p:cNvSpPr>
          <p:nvPr/>
        </p:nvSpPr>
        <p:spPr>
          <a:xfrm>
            <a:off x="4934200" y="4313081"/>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err="1">
                <a:solidFill>
                  <a:srgbClr val="005B89"/>
                </a:solidFill>
              </a:rPr>
              <a:t>eep</a:t>
            </a:r>
            <a:r>
              <a:rPr lang="en-US" sz="1400" dirty="0">
                <a:solidFill>
                  <a:srgbClr val="005B89"/>
                </a:solidFill>
              </a:rPr>
              <a:t> an open mind and </a:t>
            </a:r>
            <a:br>
              <a:rPr lang="en-US" sz="1400" dirty="0">
                <a:solidFill>
                  <a:srgbClr val="005B89"/>
                </a:solidFill>
              </a:rPr>
            </a:br>
            <a:r>
              <a:rPr lang="en-US" sz="1400" dirty="0">
                <a:solidFill>
                  <a:srgbClr val="005B89"/>
                </a:solidFill>
              </a:rPr>
              <a:t>learn from others.</a:t>
            </a:r>
          </a:p>
          <a:p>
            <a:endParaRPr lang="de-DE" sz="1400" dirty="0">
              <a:solidFill>
                <a:srgbClr val="005B89"/>
              </a:solidFill>
            </a:endParaRPr>
          </a:p>
        </p:txBody>
      </p:sp>
      <p:sp>
        <p:nvSpPr>
          <p:cNvPr id="31" name="TextBox 30">
            <a:extLst>
              <a:ext uri="{FF2B5EF4-FFF2-40B4-BE49-F238E27FC236}">
                <a16:creationId xmlns:a16="http://schemas.microsoft.com/office/drawing/2014/main" id="{291D769E-113D-9B4C-AB9B-E72CB170FE3C}"/>
              </a:ext>
            </a:extLst>
          </p:cNvPr>
          <p:cNvSpPr txBox="1"/>
          <p:nvPr/>
        </p:nvSpPr>
        <p:spPr>
          <a:xfrm>
            <a:off x="4488573" y="2794598"/>
            <a:ext cx="752355" cy="830997"/>
          </a:xfrm>
          <a:prstGeom prst="rect">
            <a:avLst/>
          </a:prstGeom>
          <a:noFill/>
        </p:spPr>
        <p:txBody>
          <a:bodyPr wrap="square" rtlCol="0">
            <a:spAutoFit/>
          </a:bodyPr>
          <a:lstStyle/>
          <a:p>
            <a:r>
              <a:rPr lang="de-DE" sz="48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O</a:t>
            </a:r>
          </a:p>
        </p:txBody>
      </p:sp>
      <p:sp>
        <p:nvSpPr>
          <p:cNvPr id="33" name="TextBox 32">
            <a:extLst>
              <a:ext uri="{FF2B5EF4-FFF2-40B4-BE49-F238E27FC236}">
                <a16:creationId xmlns:a16="http://schemas.microsoft.com/office/drawing/2014/main" id="{B857D204-3EBD-B544-9045-55AF22706F29}"/>
              </a:ext>
            </a:extLst>
          </p:cNvPr>
          <p:cNvSpPr txBox="1"/>
          <p:nvPr/>
        </p:nvSpPr>
        <p:spPr>
          <a:xfrm>
            <a:off x="4511722" y="4160397"/>
            <a:ext cx="752355" cy="830997"/>
          </a:xfrm>
          <a:prstGeom prst="rect">
            <a:avLst/>
          </a:prstGeom>
          <a:noFill/>
        </p:spPr>
        <p:txBody>
          <a:bodyPr wrap="square" rtlCol="0">
            <a:spAutoFit/>
          </a:bodyPr>
          <a:lstStyle/>
          <a:p>
            <a:r>
              <a:rPr lang="de-DE" sz="48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K</a:t>
            </a:r>
          </a:p>
        </p:txBody>
      </p:sp>
      <p:pic>
        <p:nvPicPr>
          <p:cNvPr id="34" name="Picture 33">
            <a:extLst>
              <a:ext uri="{FF2B5EF4-FFF2-40B4-BE49-F238E27FC236}">
                <a16:creationId xmlns:a16="http://schemas.microsoft.com/office/drawing/2014/main" id="{02699778-129C-0F41-9CDD-72F15A6EE9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7855" y="2529860"/>
            <a:ext cx="3071678" cy="3975112"/>
          </a:xfrm>
          <a:prstGeom prst="rect">
            <a:avLst/>
          </a:prstGeom>
          <a:ln w="9525">
            <a:solidFill>
              <a:schemeClr val="bg1">
                <a:lumMod val="65000"/>
              </a:schemeClr>
            </a:solidFill>
          </a:ln>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239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build="p"/>
      <p:bldP spid="29" grpId="0"/>
      <p:bldP spid="31"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sp>
        <p:nvSpPr>
          <p:cNvPr id="24" name="Subtitle 2">
            <a:extLst>
              <a:ext uri="{FF2B5EF4-FFF2-40B4-BE49-F238E27FC236}">
                <a16:creationId xmlns:a16="http://schemas.microsoft.com/office/drawing/2014/main" id="{42139974-CD57-754E-BC58-37A36F65B27B}"/>
              </a:ext>
            </a:extLst>
          </p:cNvPr>
          <p:cNvSpPr>
            <a:spLocks noGrp="1"/>
          </p:cNvSpPr>
          <p:nvPr>
            <p:ph type="subTitle" idx="1"/>
          </p:nvPr>
        </p:nvSpPr>
        <p:spPr>
          <a:xfrm>
            <a:off x="1595510" y="5359074"/>
            <a:ext cx="879678" cy="469505"/>
          </a:xfrm>
        </p:spPr>
        <p:txBody>
          <a:bodyPr>
            <a:normAutofit/>
          </a:bodyPr>
          <a:lstStyle/>
          <a:p>
            <a:r>
              <a:rPr lang="en-US" dirty="0"/>
              <a:t>Easy</a:t>
            </a:r>
          </a:p>
          <a:p>
            <a:endParaRPr lang="de-DE" dirty="0"/>
          </a:p>
        </p:txBody>
      </p:sp>
      <p:sp>
        <p:nvSpPr>
          <p:cNvPr id="28" name="Subtitle 2">
            <a:extLst>
              <a:ext uri="{FF2B5EF4-FFF2-40B4-BE49-F238E27FC236}">
                <a16:creationId xmlns:a16="http://schemas.microsoft.com/office/drawing/2014/main" id="{78B43591-D2B7-F84C-94F8-8F1CF44C8088}"/>
              </a:ext>
            </a:extLst>
          </p:cNvPr>
          <p:cNvSpPr txBox="1">
            <a:spLocks/>
          </p:cNvSpPr>
          <p:nvPr/>
        </p:nvSpPr>
        <p:spPr>
          <a:xfrm>
            <a:off x="3544049" y="5359074"/>
            <a:ext cx="1099598" cy="8449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So-So</a:t>
            </a:r>
          </a:p>
          <a:p>
            <a:endParaRPr lang="de-DE" dirty="0"/>
          </a:p>
        </p:txBody>
      </p:sp>
      <p:sp>
        <p:nvSpPr>
          <p:cNvPr id="30" name="Subtitle 2">
            <a:extLst>
              <a:ext uri="{FF2B5EF4-FFF2-40B4-BE49-F238E27FC236}">
                <a16:creationId xmlns:a16="http://schemas.microsoft.com/office/drawing/2014/main" id="{48217250-FDD0-6B4E-ABE1-F381264D65C1}"/>
              </a:ext>
            </a:extLst>
          </p:cNvPr>
          <p:cNvSpPr txBox="1">
            <a:spLocks/>
          </p:cNvSpPr>
          <p:nvPr/>
        </p:nvSpPr>
        <p:spPr>
          <a:xfrm>
            <a:off x="6101651" y="5359074"/>
            <a:ext cx="1099598" cy="8449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Hard</a:t>
            </a:r>
          </a:p>
          <a:p>
            <a:endParaRPr lang="de-DE" dirty="0"/>
          </a:p>
        </p:txBody>
      </p:sp>
      <p:grpSp>
        <p:nvGrpSpPr>
          <p:cNvPr id="16" name="Group 15">
            <a:extLst>
              <a:ext uri="{FF2B5EF4-FFF2-40B4-BE49-F238E27FC236}">
                <a16:creationId xmlns:a16="http://schemas.microsoft.com/office/drawing/2014/main" id="{1FD0B4F7-A042-154D-A874-F44CFCEE72B8}"/>
              </a:ext>
            </a:extLst>
          </p:cNvPr>
          <p:cNvGrpSpPr/>
          <p:nvPr/>
        </p:nvGrpSpPr>
        <p:grpSpPr>
          <a:xfrm>
            <a:off x="1134126" y="2499462"/>
            <a:ext cx="6875748" cy="2637588"/>
            <a:chOff x="948738" y="2312829"/>
            <a:chExt cx="7362268" cy="2824221"/>
          </a:xfrm>
        </p:grpSpPr>
        <p:pic>
          <p:nvPicPr>
            <p:cNvPr id="8" name="Picture 7">
              <a:extLst>
                <a:ext uri="{FF2B5EF4-FFF2-40B4-BE49-F238E27FC236}">
                  <a16:creationId xmlns:a16="http://schemas.microsoft.com/office/drawing/2014/main" id="{6B041D5B-3E72-EE4F-A567-A57B8346481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48738" y="2493416"/>
              <a:ext cx="1475802" cy="2643634"/>
            </a:xfrm>
            <a:prstGeom prst="rect">
              <a:avLst/>
            </a:prstGeom>
          </p:spPr>
        </p:pic>
        <p:pic>
          <p:nvPicPr>
            <p:cNvPr id="10" name="Picture 9">
              <a:extLst>
                <a:ext uri="{FF2B5EF4-FFF2-40B4-BE49-F238E27FC236}">
                  <a16:creationId xmlns:a16="http://schemas.microsoft.com/office/drawing/2014/main" id="{B124278B-46A2-7F4F-9A99-0D4A34EDE0A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963787" y="2312829"/>
              <a:ext cx="1916792" cy="2824221"/>
            </a:xfrm>
            <a:prstGeom prst="rect">
              <a:avLst/>
            </a:prstGeom>
          </p:spPr>
        </p:pic>
        <p:pic>
          <p:nvPicPr>
            <p:cNvPr id="12" name="Picture 11">
              <a:extLst>
                <a:ext uri="{FF2B5EF4-FFF2-40B4-BE49-F238E27FC236}">
                  <a16:creationId xmlns:a16="http://schemas.microsoft.com/office/drawing/2014/main" id="{74AB43AE-5C19-1E4E-A02B-AEDE935592C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03303" y="2571880"/>
              <a:ext cx="1616588" cy="2565170"/>
            </a:xfrm>
            <a:prstGeom prst="rect">
              <a:avLst/>
            </a:prstGeom>
          </p:spPr>
        </p:pic>
        <p:pic>
          <p:nvPicPr>
            <p:cNvPr id="32" name="Picture 31">
              <a:extLst>
                <a:ext uri="{FF2B5EF4-FFF2-40B4-BE49-F238E27FC236}">
                  <a16:creationId xmlns:a16="http://schemas.microsoft.com/office/drawing/2014/main" id="{06482E92-C239-3F46-9D33-180BA225AEB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flipH="1">
              <a:off x="6694418" y="2571880"/>
              <a:ext cx="1616588" cy="2565170"/>
            </a:xfrm>
            <a:prstGeom prst="rect">
              <a:avLst/>
            </a:prstGeom>
          </p:spPr>
        </p:pic>
      </p:grpSp>
      <p:pic>
        <p:nvPicPr>
          <p:cNvPr id="4" name="Picture 3">
            <a:extLst>
              <a:ext uri="{FF2B5EF4-FFF2-40B4-BE49-F238E27FC236}">
                <a16:creationId xmlns:a16="http://schemas.microsoft.com/office/drawing/2014/main" id="{5F86C2DA-EFC8-3348-8C5C-3285AC4DBB6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3821" y="2393035"/>
            <a:ext cx="5465142" cy="3643428"/>
          </a:xfrm>
          <a:prstGeom prst="rect">
            <a:avLst/>
          </a:prstGeom>
        </p:spPr>
      </p:pic>
    </p:spTree>
    <p:extLst>
      <p:ext uri="{BB962C8B-B14F-4D97-AF65-F5344CB8AC3E}">
        <p14:creationId xmlns:p14="http://schemas.microsoft.com/office/powerpoint/2010/main" val="418456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4">
                                            <p:txEl>
                                              <p:pRg st="0" end="0"/>
                                            </p:txEl>
                                          </p:spTgt>
                                        </p:tgtEl>
                                      </p:cBhvr>
                                    </p:animEffect>
                                    <p:set>
                                      <p:cBhvr>
                                        <p:cTn id="24" dur="1" fill="hold">
                                          <p:stCondLst>
                                            <p:cond delay="499"/>
                                          </p:stCondLst>
                                        </p:cTn>
                                        <p:tgtEl>
                                          <p:spTgt spid="24">
                                            <p:txEl>
                                              <p:pRg st="0" end="0"/>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4" grpId="1" build="p"/>
      <p:bldP spid="28" grpId="0"/>
      <p:bldP spid="28" grpId="1"/>
      <p:bldP spid="30" grpId="0"/>
      <p:bldP spid="30" grpId="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589DD-34FB-4995-8418-1190E39AF98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0D51335E-F7A9-42E9-BF4E-A8B05B4E55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4931</TotalTime>
  <Words>5341</Words>
  <Application>Microsoft Macintosh PowerPoint</Application>
  <PresentationFormat>On-screen Show (4:3)</PresentationFormat>
  <Paragraphs>366</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Open Sans Light</vt:lpstr>
      <vt:lpstr>Open Sans Semibold</vt:lpstr>
      <vt:lpstr>Calibri</vt:lpstr>
      <vt:lpstr>Arial</vt:lpstr>
      <vt:lpstr>Open Sans</vt:lpstr>
      <vt:lpstr>Calibri Light</vt:lpstr>
      <vt:lpstr>Office Theme</vt:lpstr>
      <vt:lpstr>Time to Create</vt:lpstr>
      <vt:lpstr>Who are YOU?</vt:lpstr>
      <vt:lpstr>Who are YOU?</vt:lpstr>
      <vt:lpstr>How are you different from someone else?</vt:lpstr>
      <vt:lpstr>Why is it great  to be unique?</vt:lpstr>
      <vt:lpstr>We’re all different and that’s OK! </vt:lpstr>
      <vt:lpstr>PowerPoint Presentation</vt:lpstr>
      <vt:lpstr>We’re all different and that’s OK! </vt:lpstr>
      <vt:lpstr>We’re all different and that’s OK! </vt:lpstr>
      <vt:lpstr>From my eyes, I see…</vt:lpstr>
      <vt:lpstr> I see…</vt:lpstr>
      <vt:lpstr>Step into their SHOES</vt:lpstr>
      <vt:lpstr>When has someone stepped  into your           ? </vt:lpstr>
      <vt:lpstr>If I had stepped  into your           …  </vt:lpstr>
      <vt:lpstr>PowerPoint Presentation</vt:lpstr>
      <vt:lpstr>Quick Draw: What does a friend look like?</vt:lpstr>
      <vt:lpstr>?</vt:lpstr>
      <vt:lpstr>PowerPoint Presentation</vt:lpstr>
      <vt:lpstr>PowerPoint Presentation</vt:lpstr>
      <vt:lpstr>TEAM work time!</vt:lpstr>
      <vt:lpstr>TEAM work</vt:lpstr>
      <vt:lpstr>TEAM work time: Create Art!</vt:lpstr>
      <vt:lpstr>Positive  Feedback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Daniel Lyman</cp:lastModifiedBy>
  <cp:revision>238</cp:revision>
  <dcterms:created xsi:type="dcterms:W3CDTF">2018-10-31T19:03:45Z</dcterms:created>
  <dcterms:modified xsi:type="dcterms:W3CDTF">2019-09-09T21:11:10Z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